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45"/>
  </p:notesMasterIdLst>
  <p:sldIdLst>
    <p:sldId id="346" r:id="rId2"/>
    <p:sldId id="481" r:id="rId3"/>
    <p:sldId id="285" r:id="rId4"/>
    <p:sldId id="412" r:id="rId5"/>
    <p:sldId id="484" r:id="rId6"/>
    <p:sldId id="452" r:id="rId7"/>
    <p:sldId id="445" r:id="rId8"/>
    <p:sldId id="444" r:id="rId9"/>
    <p:sldId id="350" r:id="rId10"/>
    <p:sldId id="413" r:id="rId11"/>
    <p:sldId id="489" r:id="rId12"/>
    <p:sldId id="488" r:id="rId13"/>
    <p:sldId id="490" r:id="rId14"/>
    <p:sldId id="491" r:id="rId15"/>
    <p:sldId id="492" r:id="rId16"/>
    <p:sldId id="430" r:id="rId17"/>
    <p:sldId id="472" r:id="rId18"/>
    <p:sldId id="415" r:id="rId19"/>
    <p:sldId id="446" r:id="rId20"/>
    <p:sldId id="391" r:id="rId21"/>
    <p:sldId id="486" r:id="rId22"/>
    <p:sldId id="420" r:id="rId23"/>
    <p:sldId id="447" r:id="rId24"/>
    <p:sldId id="361" r:id="rId25"/>
    <p:sldId id="425" r:id="rId26"/>
    <p:sldId id="453" r:id="rId27"/>
    <p:sldId id="474" r:id="rId28"/>
    <p:sldId id="455" r:id="rId29"/>
    <p:sldId id="476" r:id="rId30"/>
    <p:sldId id="456" r:id="rId31"/>
    <p:sldId id="457" r:id="rId32"/>
    <p:sldId id="459" r:id="rId33"/>
    <p:sldId id="479" r:id="rId34"/>
    <p:sldId id="460" r:id="rId35"/>
    <p:sldId id="461" r:id="rId36"/>
    <p:sldId id="494" r:id="rId37"/>
    <p:sldId id="468" r:id="rId38"/>
    <p:sldId id="469" r:id="rId39"/>
    <p:sldId id="495" r:id="rId40"/>
    <p:sldId id="480" r:id="rId41"/>
    <p:sldId id="463" r:id="rId42"/>
    <p:sldId id="465" r:id="rId43"/>
    <p:sldId id="493" r:id="rId44"/>
  </p:sldIdLst>
  <p:sldSz cx="9144000" cy="6858000" type="screen4x3"/>
  <p:notesSz cx="6858000" cy="9144000"/>
  <p:defaultTextStyle>
    <a:defPPr>
      <a:defRPr lang="zh-CN"/>
    </a:defPPr>
    <a:lvl1pPr algn="l" rtl="0" fontAlgn="base">
      <a:spcBef>
        <a:spcPct val="0"/>
      </a:spcBef>
      <a:spcAft>
        <a:spcPct val="0"/>
      </a:spcAft>
      <a:defRPr kumimoji="1" sz="24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宋体" pitchFamily="2" charset="-122"/>
        <a:cs typeface="+mn-cs"/>
      </a:defRPr>
    </a:lvl5pPr>
    <a:lvl6pPr marL="2286000" algn="l" defTabSz="914400" rtl="0" eaLnBrk="1" latinLnBrk="0" hangingPunct="1">
      <a:defRPr kumimoji="1" sz="2400" kern="1200">
        <a:solidFill>
          <a:schemeClr val="tx1"/>
        </a:solidFill>
        <a:latin typeface="Tahoma" pitchFamily="34" charset="0"/>
        <a:ea typeface="宋体" pitchFamily="2" charset="-122"/>
        <a:cs typeface="+mn-cs"/>
      </a:defRPr>
    </a:lvl6pPr>
    <a:lvl7pPr marL="2743200" algn="l" defTabSz="914400" rtl="0" eaLnBrk="1" latinLnBrk="0" hangingPunct="1">
      <a:defRPr kumimoji="1" sz="2400" kern="1200">
        <a:solidFill>
          <a:schemeClr val="tx1"/>
        </a:solidFill>
        <a:latin typeface="Tahoma" pitchFamily="34" charset="0"/>
        <a:ea typeface="宋体" pitchFamily="2" charset="-122"/>
        <a:cs typeface="+mn-cs"/>
      </a:defRPr>
    </a:lvl7pPr>
    <a:lvl8pPr marL="3200400" algn="l" defTabSz="914400" rtl="0" eaLnBrk="1" latinLnBrk="0" hangingPunct="1">
      <a:defRPr kumimoji="1" sz="2400" kern="1200">
        <a:solidFill>
          <a:schemeClr val="tx1"/>
        </a:solidFill>
        <a:latin typeface="Tahoma" pitchFamily="34" charset="0"/>
        <a:ea typeface="宋体" pitchFamily="2" charset="-122"/>
        <a:cs typeface="+mn-cs"/>
      </a:defRPr>
    </a:lvl8pPr>
    <a:lvl9pPr marL="3657600" algn="l" defTabSz="914400" rtl="0" eaLnBrk="1" latinLnBrk="0" hangingPunct="1">
      <a:defRPr kumimoji="1" sz="2400"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008000"/>
    <a:srgbClr val="006600"/>
    <a:srgbClr val="CC3300"/>
    <a:srgbClr val="FF9900"/>
    <a:srgbClr val="CC0099"/>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4576" autoAdjust="0"/>
  </p:normalViewPr>
  <p:slideViewPr>
    <p:cSldViewPr>
      <p:cViewPr varScale="1">
        <p:scale>
          <a:sx n="77" d="100"/>
          <a:sy n="77" d="100"/>
        </p:scale>
        <p:origin x="120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charset="0"/>
              </a:defRPr>
            </a:lvl1pPr>
          </a:lstStyle>
          <a:p>
            <a:pPr>
              <a:defRPr/>
            </a:pPr>
            <a:endParaRPr lang="en-US" altLang="zh-CN"/>
          </a:p>
        </p:txBody>
      </p:sp>
      <p:sp>
        <p:nvSpPr>
          <p:cNvPr id="6349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charset="0"/>
              </a:defRPr>
            </a:lvl1pPr>
          </a:lstStyle>
          <a:p>
            <a:pPr>
              <a:defRPr/>
            </a:pPr>
            <a:endParaRPr lang="en-US" altLang="zh-CN"/>
          </a:p>
        </p:txBody>
      </p:sp>
      <p:sp>
        <p:nvSpPr>
          <p:cNvPr id="614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349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349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charset="0"/>
              </a:defRPr>
            </a:lvl1pPr>
          </a:lstStyle>
          <a:p>
            <a:pPr>
              <a:defRPr/>
            </a:pPr>
            <a:endParaRPr lang="en-US" altLang="zh-CN"/>
          </a:p>
        </p:txBody>
      </p:sp>
      <p:sp>
        <p:nvSpPr>
          <p:cNvPr id="6349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charset="0"/>
              </a:defRPr>
            </a:lvl1pPr>
          </a:lstStyle>
          <a:p>
            <a:pPr>
              <a:defRPr/>
            </a:pPr>
            <a:fld id="{79947A9A-37D7-475B-92B8-E51A2CBCF16F}" type="slidenum">
              <a:rPr lang="en-US" altLang="zh-CN"/>
              <a:pPr>
                <a:defRPr/>
              </a:pPr>
              <a:t>‹#›</a:t>
            </a:fld>
            <a:endParaRPr lang="en-US" altLang="zh-CN"/>
          </a:p>
        </p:txBody>
      </p:sp>
    </p:spTree>
    <p:extLst>
      <p:ext uri="{BB962C8B-B14F-4D97-AF65-F5344CB8AC3E}">
        <p14:creationId xmlns:p14="http://schemas.microsoft.com/office/powerpoint/2010/main" val="38163846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4" name="Date Placeholder 29"/>
          <p:cNvSpPr>
            <a:spLocks noGrp="1"/>
          </p:cNvSpPr>
          <p:nvPr>
            <p:ph type="dt" sz="half" idx="10"/>
          </p:nvPr>
        </p:nvSpPr>
        <p:spPr/>
        <p:txBody>
          <a:bodyPr/>
          <a:lstStyle>
            <a:lvl1pPr>
              <a:defRPr/>
            </a:lvl1pPr>
          </a:lstStyle>
          <a:p>
            <a:pPr>
              <a:defRPr/>
            </a:pPr>
            <a:endParaRPr lang="en-US" altLang="zh-CN"/>
          </a:p>
        </p:txBody>
      </p:sp>
      <p:sp>
        <p:nvSpPr>
          <p:cNvPr id="5" name="Footer Placeholder 18"/>
          <p:cNvSpPr>
            <a:spLocks noGrp="1"/>
          </p:cNvSpPr>
          <p:nvPr>
            <p:ph type="ftr" sz="quarter" idx="11"/>
          </p:nvPr>
        </p:nvSpPr>
        <p:spPr/>
        <p:txBody>
          <a:bodyPr/>
          <a:lstStyle>
            <a:lvl1pPr>
              <a:defRPr/>
            </a:lvl1pPr>
          </a:lstStyle>
          <a:p>
            <a:pPr>
              <a:defRPr/>
            </a:pPr>
            <a:endParaRPr lang="en-US" altLang="zh-CN"/>
          </a:p>
        </p:txBody>
      </p:sp>
      <p:sp>
        <p:nvSpPr>
          <p:cNvPr id="6" name="Slide Number Placeholder 26"/>
          <p:cNvSpPr>
            <a:spLocks noGrp="1"/>
          </p:cNvSpPr>
          <p:nvPr>
            <p:ph type="sldNum" sz="quarter" idx="12"/>
          </p:nvPr>
        </p:nvSpPr>
        <p:spPr/>
        <p:txBody>
          <a:bodyPr/>
          <a:lstStyle>
            <a:lvl1pPr>
              <a:defRPr/>
            </a:lvl1pPr>
          </a:lstStyle>
          <a:p>
            <a:pPr>
              <a:defRPr/>
            </a:pPr>
            <a:fld id="{7D74BE7E-6464-4ABD-AACA-3F5A933C0C15}" type="slidenum">
              <a:rPr lang="en-US" altLang="zh-CN"/>
              <a:pPr>
                <a:defRPr/>
              </a:pPr>
              <a:t>‹#›</a:t>
            </a:fld>
            <a:endParaRPr lang="en-US" altLang="zh-CN"/>
          </a:p>
        </p:txBody>
      </p:sp>
    </p:spTree>
    <p:extLst>
      <p:ext uri="{BB962C8B-B14F-4D97-AF65-F5344CB8AC3E}">
        <p14:creationId xmlns:p14="http://schemas.microsoft.com/office/powerpoint/2010/main" val="34434123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pPr>
              <a:defRPr/>
            </a:pPr>
            <a:fld id="{039818DE-869E-4E77-A05E-E27133EBE2F5}" type="slidenum">
              <a:rPr lang="en-US" altLang="zh-CN"/>
              <a:pPr>
                <a:defRPr/>
              </a:pPr>
              <a:t>‹#›</a:t>
            </a:fld>
            <a:endParaRPr lang="en-US" altLang="zh-CN"/>
          </a:p>
        </p:txBody>
      </p:sp>
    </p:spTree>
    <p:extLst>
      <p:ext uri="{BB962C8B-B14F-4D97-AF65-F5344CB8AC3E}">
        <p14:creationId xmlns:p14="http://schemas.microsoft.com/office/powerpoint/2010/main" val="112018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pPr>
              <a:defRPr/>
            </a:pPr>
            <a:fld id="{9A1A7C24-1213-48CC-A3CC-75F67D413C32}" type="slidenum">
              <a:rPr lang="en-US" altLang="zh-CN"/>
              <a:pPr>
                <a:defRPr/>
              </a:pPr>
              <a:t>‹#›</a:t>
            </a:fld>
            <a:endParaRPr lang="en-US" altLang="zh-CN"/>
          </a:p>
        </p:txBody>
      </p:sp>
    </p:spTree>
    <p:extLst>
      <p:ext uri="{BB962C8B-B14F-4D97-AF65-F5344CB8AC3E}">
        <p14:creationId xmlns:p14="http://schemas.microsoft.com/office/powerpoint/2010/main" val="2150378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914400" y="6324600"/>
            <a:ext cx="1905000" cy="457200"/>
          </a:xfrm>
        </p:spPr>
        <p:txBody>
          <a:bodyPr/>
          <a:lstStyle>
            <a:lvl1pPr>
              <a:defRPr/>
            </a:lvl1pPr>
          </a:lstStyle>
          <a:p>
            <a:pPr>
              <a:defRPr/>
            </a:pPr>
            <a:endParaRPr lang="en-US" altLang="zh-CN"/>
          </a:p>
        </p:txBody>
      </p:sp>
      <p:sp>
        <p:nvSpPr>
          <p:cNvPr id="7" name="页脚占位符 6"/>
          <p:cNvSpPr>
            <a:spLocks noGrp="1"/>
          </p:cNvSpPr>
          <p:nvPr>
            <p:ph type="ftr" sz="quarter" idx="11"/>
          </p:nvPr>
        </p:nvSpPr>
        <p:spPr>
          <a:xfrm>
            <a:off x="3352800" y="6324600"/>
            <a:ext cx="2895600" cy="457200"/>
          </a:xfrm>
        </p:spPr>
        <p:txBody>
          <a:bodyPr/>
          <a:lstStyle>
            <a:lvl1pPr>
              <a:defRPr/>
            </a:lvl1pPr>
          </a:lstStyle>
          <a:p>
            <a:pPr>
              <a:defRPr/>
            </a:pPr>
            <a:endParaRPr lang="en-US" altLang="zh-CN"/>
          </a:p>
        </p:txBody>
      </p:sp>
      <p:sp>
        <p:nvSpPr>
          <p:cNvPr id="8" name="灯片编号占位符 7"/>
          <p:cNvSpPr>
            <a:spLocks noGrp="1"/>
          </p:cNvSpPr>
          <p:nvPr>
            <p:ph type="sldNum" sz="quarter" idx="12"/>
          </p:nvPr>
        </p:nvSpPr>
        <p:spPr>
          <a:xfrm>
            <a:off x="6781800" y="6324600"/>
            <a:ext cx="1905000" cy="457200"/>
          </a:xfrm>
        </p:spPr>
        <p:txBody>
          <a:bodyPr/>
          <a:lstStyle>
            <a:lvl1pPr>
              <a:defRPr/>
            </a:lvl1pPr>
          </a:lstStyle>
          <a:p>
            <a:pPr>
              <a:defRPr/>
            </a:pPr>
            <a:fld id="{4935DA34-F190-4387-BEB8-41D61EBEEA7B}" type="slidenum">
              <a:rPr lang="en-US" altLang="zh-CN"/>
              <a:pPr>
                <a:defRPr/>
              </a:pPr>
              <a:t>‹#›</a:t>
            </a:fld>
            <a:endParaRPr lang="en-US" altLang="zh-CN"/>
          </a:p>
        </p:txBody>
      </p:sp>
    </p:spTree>
    <p:extLst>
      <p:ext uri="{BB962C8B-B14F-4D97-AF65-F5344CB8AC3E}">
        <p14:creationId xmlns:p14="http://schemas.microsoft.com/office/powerpoint/2010/main" val="2345460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617538"/>
            <a:ext cx="7804150" cy="55149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914400" y="6324600"/>
            <a:ext cx="1905000" cy="457200"/>
          </a:xfrm>
        </p:spPr>
        <p:txBody>
          <a:bodyPr/>
          <a:lstStyle>
            <a:lvl1pPr>
              <a:defRPr/>
            </a:lvl1pPr>
          </a:lstStyle>
          <a:p>
            <a:pPr>
              <a:defRPr/>
            </a:pPr>
            <a:endParaRPr lang="en-US" altLang="zh-CN"/>
          </a:p>
        </p:txBody>
      </p:sp>
      <p:sp>
        <p:nvSpPr>
          <p:cNvPr id="4" name="页脚占位符 3"/>
          <p:cNvSpPr>
            <a:spLocks noGrp="1"/>
          </p:cNvSpPr>
          <p:nvPr>
            <p:ph type="ftr" sz="quarter" idx="11"/>
          </p:nvPr>
        </p:nvSpPr>
        <p:spPr>
          <a:xfrm>
            <a:off x="3352800" y="6324600"/>
            <a:ext cx="2895600" cy="457200"/>
          </a:xfrm>
        </p:spPr>
        <p:txBody>
          <a:bodyPr/>
          <a:lstStyle>
            <a:lvl1pPr>
              <a:defRPr/>
            </a:lvl1pPr>
          </a:lstStyle>
          <a:p>
            <a:pPr>
              <a:defRPr/>
            </a:pPr>
            <a:endParaRPr lang="en-US" altLang="zh-CN"/>
          </a:p>
        </p:txBody>
      </p:sp>
      <p:sp>
        <p:nvSpPr>
          <p:cNvPr id="5" name="灯片编号占位符 4"/>
          <p:cNvSpPr>
            <a:spLocks noGrp="1"/>
          </p:cNvSpPr>
          <p:nvPr>
            <p:ph type="sldNum" sz="quarter" idx="12"/>
          </p:nvPr>
        </p:nvSpPr>
        <p:spPr>
          <a:xfrm>
            <a:off x="6781800" y="6324600"/>
            <a:ext cx="1905000" cy="457200"/>
          </a:xfrm>
        </p:spPr>
        <p:txBody>
          <a:bodyPr/>
          <a:lstStyle>
            <a:lvl1pPr>
              <a:defRPr/>
            </a:lvl1pPr>
          </a:lstStyle>
          <a:p>
            <a:pPr>
              <a:defRPr/>
            </a:pPr>
            <a:fld id="{A99EA409-013F-4D14-98C2-D7D20BEB487D}" type="slidenum">
              <a:rPr lang="en-US" altLang="zh-CN"/>
              <a:pPr>
                <a:defRPr/>
              </a:pPr>
              <a:t>‹#›</a:t>
            </a:fld>
            <a:endParaRPr lang="en-US" altLang="zh-CN"/>
          </a:p>
        </p:txBody>
      </p:sp>
    </p:spTree>
    <p:extLst>
      <p:ext uri="{BB962C8B-B14F-4D97-AF65-F5344CB8AC3E}">
        <p14:creationId xmlns:p14="http://schemas.microsoft.com/office/powerpoint/2010/main" val="3609792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9"/>
          <p:cNvSpPr>
            <a:spLocks noGrp="1"/>
          </p:cNvSpPr>
          <p:nvPr>
            <p:ph type="dt" sz="half" idx="10"/>
          </p:nvPr>
        </p:nvSpPr>
        <p:spPr/>
        <p:txBody>
          <a:bodyPr/>
          <a:lstStyle>
            <a:lvl1pPr>
              <a:defRPr/>
            </a:lvl1pPr>
          </a:lstStyle>
          <a:p>
            <a:pPr>
              <a:defRPr/>
            </a:pPr>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altLang="zh-CN"/>
          </a:p>
        </p:txBody>
      </p:sp>
      <p:sp>
        <p:nvSpPr>
          <p:cNvPr id="6" name="Slide Number Placeholder 17"/>
          <p:cNvSpPr>
            <a:spLocks noGrp="1"/>
          </p:cNvSpPr>
          <p:nvPr>
            <p:ph type="sldNum" sz="quarter" idx="12"/>
          </p:nvPr>
        </p:nvSpPr>
        <p:spPr/>
        <p:txBody>
          <a:bodyPr/>
          <a:lstStyle>
            <a:lvl1pPr>
              <a:defRPr/>
            </a:lvl1pPr>
          </a:lstStyle>
          <a:p>
            <a:pPr>
              <a:defRPr/>
            </a:pPr>
            <a:fld id="{703631EF-C53C-446D-9814-6BF818FDD70E}" type="slidenum">
              <a:rPr lang="en-US" altLang="zh-CN"/>
              <a:pPr>
                <a:defRPr/>
              </a:pPr>
              <a:t>‹#›</a:t>
            </a:fld>
            <a:endParaRPr lang="en-US" altLang="zh-CN"/>
          </a:p>
        </p:txBody>
      </p:sp>
    </p:spTree>
    <p:extLst>
      <p:ext uri="{BB962C8B-B14F-4D97-AF65-F5344CB8AC3E}">
        <p14:creationId xmlns:p14="http://schemas.microsoft.com/office/powerpoint/2010/main" val="15532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3AA16A79-5FC2-40F1-8AE7-4894DCCF3499}" type="slidenum">
              <a:rPr lang="en-US" altLang="zh-CN"/>
              <a:pPr>
                <a:defRPr/>
              </a:pPr>
              <a:t>‹#›</a:t>
            </a:fld>
            <a:endParaRPr lang="en-US" altLang="zh-CN"/>
          </a:p>
        </p:txBody>
      </p:sp>
    </p:spTree>
    <p:extLst>
      <p:ext uri="{BB962C8B-B14F-4D97-AF65-F5344CB8AC3E}">
        <p14:creationId xmlns:p14="http://schemas.microsoft.com/office/powerpoint/2010/main" val="423704361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pPr>
              <a:defRPr/>
            </a:pPr>
            <a:endParaRPr lang="en-US" altLang="zh-CN"/>
          </a:p>
        </p:txBody>
      </p:sp>
      <p:sp>
        <p:nvSpPr>
          <p:cNvPr id="6" name="Footer Placeholder 21"/>
          <p:cNvSpPr>
            <a:spLocks noGrp="1"/>
          </p:cNvSpPr>
          <p:nvPr>
            <p:ph type="ftr" sz="quarter" idx="11"/>
          </p:nvPr>
        </p:nvSpPr>
        <p:spPr/>
        <p:txBody>
          <a:bodyPr/>
          <a:lstStyle>
            <a:lvl1pPr>
              <a:defRPr/>
            </a:lvl1pPr>
          </a:lstStyle>
          <a:p>
            <a:pPr>
              <a:defRPr/>
            </a:pPr>
            <a:endParaRPr lang="en-US" altLang="zh-CN"/>
          </a:p>
        </p:txBody>
      </p:sp>
      <p:sp>
        <p:nvSpPr>
          <p:cNvPr id="7" name="Slide Number Placeholder 17"/>
          <p:cNvSpPr>
            <a:spLocks noGrp="1"/>
          </p:cNvSpPr>
          <p:nvPr>
            <p:ph type="sldNum" sz="quarter" idx="12"/>
          </p:nvPr>
        </p:nvSpPr>
        <p:spPr/>
        <p:txBody>
          <a:bodyPr/>
          <a:lstStyle>
            <a:lvl1pPr>
              <a:defRPr/>
            </a:lvl1pPr>
          </a:lstStyle>
          <a:p>
            <a:pPr>
              <a:defRPr/>
            </a:pPr>
            <a:fld id="{8FD913D0-844B-4398-AD28-CFB07BE89D46}" type="slidenum">
              <a:rPr lang="en-US" altLang="zh-CN"/>
              <a:pPr>
                <a:defRPr/>
              </a:pPr>
              <a:t>‹#›</a:t>
            </a:fld>
            <a:endParaRPr lang="en-US" altLang="zh-CN"/>
          </a:p>
        </p:txBody>
      </p:sp>
    </p:spTree>
    <p:extLst>
      <p:ext uri="{BB962C8B-B14F-4D97-AF65-F5344CB8AC3E}">
        <p14:creationId xmlns:p14="http://schemas.microsoft.com/office/powerpoint/2010/main" val="1058755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9"/>
          <p:cNvSpPr>
            <a:spLocks noGrp="1"/>
          </p:cNvSpPr>
          <p:nvPr>
            <p:ph type="dt" sz="half" idx="10"/>
          </p:nvPr>
        </p:nvSpPr>
        <p:spPr/>
        <p:txBody>
          <a:bodyPr/>
          <a:lstStyle>
            <a:lvl1pPr>
              <a:defRPr/>
            </a:lvl1pPr>
          </a:lstStyle>
          <a:p>
            <a:pPr>
              <a:defRPr/>
            </a:pPr>
            <a:endParaRPr lang="en-US" altLang="zh-CN"/>
          </a:p>
        </p:txBody>
      </p:sp>
      <p:sp>
        <p:nvSpPr>
          <p:cNvPr id="8" name="Footer Placeholder 21"/>
          <p:cNvSpPr>
            <a:spLocks noGrp="1"/>
          </p:cNvSpPr>
          <p:nvPr>
            <p:ph type="ftr" sz="quarter" idx="11"/>
          </p:nvPr>
        </p:nvSpPr>
        <p:spPr/>
        <p:txBody>
          <a:bodyPr/>
          <a:lstStyle>
            <a:lvl1pPr>
              <a:defRPr/>
            </a:lvl1pPr>
          </a:lstStyle>
          <a:p>
            <a:pPr>
              <a:defRPr/>
            </a:pPr>
            <a:endParaRPr lang="en-US" altLang="zh-CN"/>
          </a:p>
        </p:txBody>
      </p:sp>
      <p:sp>
        <p:nvSpPr>
          <p:cNvPr id="9" name="Slide Number Placeholder 17"/>
          <p:cNvSpPr>
            <a:spLocks noGrp="1"/>
          </p:cNvSpPr>
          <p:nvPr>
            <p:ph type="sldNum" sz="quarter" idx="12"/>
          </p:nvPr>
        </p:nvSpPr>
        <p:spPr/>
        <p:txBody>
          <a:bodyPr/>
          <a:lstStyle>
            <a:lvl1pPr>
              <a:defRPr/>
            </a:lvl1pPr>
          </a:lstStyle>
          <a:p>
            <a:pPr>
              <a:defRPr/>
            </a:pPr>
            <a:fld id="{4432F344-07BF-4795-8E7A-4C341E6BF62E}" type="slidenum">
              <a:rPr lang="en-US" altLang="zh-CN"/>
              <a:pPr>
                <a:defRPr/>
              </a:pPr>
              <a:t>‹#›</a:t>
            </a:fld>
            <a:endParaRPr lang="en-US" altLang="zh-CN"/>
          </a:p>
        </p:txBody>
      </p:sp>
    </p:spTree>
    <p:extLst>
      <p:ext uri="{BB962C8B-B14F-4D97-AF65-F5344CB8AC3E}">
        <p14:creationId xmlns:p14="http://schemas.microsoft.com/office/powerpoint/2010/main" val="691308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Date Placeholder 9"/>
          <p:cNvSpPr>
            <a:spLocks noGrp="1"/>
          </p:cNvSpPr>
          <p:nvPr>
            <p:ph type="dt" sz="half" idx="10"/>
          </p:nvPr>
        </p:nvSpPr>
        <p:spPr/>
        <p:txBody>
          <a:bodyPr/>
          <a:lstStyle>
            <a:lvl1pPr>
              <a:defRPr/>
            </a:lvl1pPr>
          </a:lstStyle>
          <a:p>
            <a:pPr>
              <a:defRPr/>
            </a:pPr>
            <a:endParaRPr lang="en-US" altLang="zh-CN"/>
          </a:p>
        </p:txBody>
      </p:sp>
      <p:sp>
        <p:nvSpPr>
          <p:cNvPr id="4" name="Footer Placeholder 21"/>
          <p:cNvSpPr>
            <a:spLocks noGrp="1"/>
          </p:cNvSpPr>
          <p:nvPr>
            <p:ph type="ftr" sz="quarter" idx="11"/>
          </p:nvPr>
        </p:nvSpPr>
        <p:spPr/>
        <p:txBody>
          <a:bodyPr/>
          <a:lstStyle>
            <a:lvl1pPr>
              <a:defRPr/>
            </a:lvl1pPr>
          </a:lstStyle>
          <a:p>
            <a:pPr>
              <a:defRPr/>
            </a:pPr>
            <a:endParaRPr lang="en-US" altLang="zh-CN"/>
          </a:p>
        </p:txBody>
      </p:sp>
      <p:sp>
        <p:nvSpPr>
          <p:cNvPr id="5" name="Slide Number Placeholder 17"/>
          <p:cNvSpPr>
            <a:spLocks noGrp="1"/>
          </p:cNvSpPr>
          <p:nvPr>
            <p:ph type="sldNum" sz="quarter" idx="12"/>
          </p:nvPr>
        </p:nvSpPr>
        <p:spPr/>
        <p:txBody>
          <a:bodyPr/>
          <a:lstStyle>
            <a:lvl1pPr>
              <a:defRPr/>
            </a:lvl1pPr>
          </a:lstStyle>
          <a:p>
            <a:pPr>
              <a:defRPr/>
            </a:pPr>
            <a:fld id="{B90B1C8A-9160-4F46-BA07-9401B885065C}" type="slidenum">
              <a:rPr lang="en-US" altLang="zh-CN"/>
              <a:pPr>
                <a:defRPr/>
              </a:pPr>
              <a:t>‹#›</a:t>
            </a:fld>
            <a:endParaRPr lang="en-US" altLang="zh-CN"/>
          </a:p>
        </p:txBody>
      </p:sp>
    </p:spTree>
    <p:extLst>
      <p:ext uri="{BB962C8B-B14F-4D97-AF65-F5344CB8AC3E}">
        <p14:creationId xmlns:p14="http://schemas.microsoft.com/office/powerpoint/2010/main" val="496075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ltLang="zh-CN"/>
          </a:p>
        </p:txBody>
      </p:sp>
      <p:sp>
        <p:nvSpPr>
          <p:cNvPr id="3" name="Footer Placeholder 21"/>
          <p:cNvSpPr>
            <a:spLocks noGrp="1"/>
          </p:cNvSpPr>
          <p:nvPr>
            <p:ph type="ftr" sz="quarter" idx="11"/>
          </p:nvPr>
        </p:nvSpPr>
        <p:spPr/>
        <p:txBody>
          <a:bodyPr/>
          <a:lstStyle>
            <a:lvl1pPr>
              <a:defRPr/>
            </a:lvl1pPr>
          </a:lstStyle>
          <a:p>
            <a:pPr>
              <a:defRPr/>
            </a:pPr>
            <a:endParaRPr lang="en-US" altLang="zh-CN"/>
          </a:p>
        </p:txBody>
      </p:sp>
      <p:sp>
        <p:nvSpPr>
          <p:cNvPr id="4" name="Slide Number Placeholder 17"/>
          <p:cNvSpPr>
            <a:spLocks noGrp="1"/>
          </p:cNvSpPr>
          <p:nvPr>
            <p:ph type="sldNum" sz="quarter" idx="12"/>
          </p:nvPr>
        </p:nvSpPr>
        <p:spPr/>
        <p:txBody>
          <a:bodyPr/>
          <a:lstStyle>
            <a:lvl1pPr>
              <a:defRPr/>
            </a:lvl1pPr>
          </a:lstStyle>
          <a:p>
            <a:pPr>
              <a:defRPr/>
            </a:pPr>
            <a:fld id="{E2A4752E-CB19-45D7-A50F-38579156723E}" type="slidenum">
              <a:rPr lang="en-US" altLang="zh-CN"/>
              <a:pPr>
                <a:defRPr/>
              </a:pPr>
              <a:t>‹#›</a:t>
            </a:fld>
            <a:endParaRPr lang="en-US" altLang="zh-CN"/>
          </a:p>
        </p:txBody>
      </p:sp>
    </p:spTree>
    <p:extLst>
      <p:ext uri="{BB962C8B-B14F-4D97-AF65-F5344CB8AC3E}">
        <p14:creationId xmlns:p14="http://schemas.microsoft.com/office/powerpoint/2010/main" val="1248128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9"/>
          <p:cNvSpPr>
            <a:spLocks noGrp="1"/>
          </p:cNvSpPr>
          <p:nvPr>
            <p:ph type="dt" sz="half" idx="10"/>
          </p:nvPr>
        </p:nvSpPr>
        <p:spPr/>
        <p:txBody>
          <a:bodyPr/>
          <a:lstStyle>
            <a:lvl1pPr>
              <a:defRPr/>
            </a:lvl1pPr>
          </a:lstStyle>
          <a:p>
            <a:pPr>
              <a:defRPr/>
            </a:pPr>
            <a:endParaRPr lang="en-US" altLang="zh-CN"/>
          </a:p>
        </p:txBody>
      </p:sp>
      <p:sp>
        <p:nvSpPr>
          <p:cNvPr id="6" name="Footer Placeholder 21"/>
          <p:cNvSpPr>
            <a:spLocks noGrp="1"/>
          </p:cNvSpPr>
          <p:nvPr>
            <p:ph type="ftr" sz="quarter" idx="11"/>
          </p:nvPr>
        </p:nvSpPr>
        <p:spPr/>
        <p:txBody>
          <a:bodyPr/>
          <a:lstStyle>
            <a:lvl1pPr>
              <a:defRPr/>
            </a:lvl1pPr>
          </a:lstStyle>
          <a:p>
            <a:pPr>
              <a:defRPr/>
            </a:pPr>
            <a:endParaRPr lang="en-US" altLang="zh-CN"/>
          </a:p>
        </p:txBody>
      </p:sp>
      <p:sp>
        <p:nvSpPr>
          <p:cNvPr id="7" name="Slide Number Placeholder 17"/>
          <p:cNvSpPr>
            <a:spLocks noGrp="1"/>
          </p:cNvSpPr>
          <p:nvPr>
            <p:ph type="sldNum" sz="quarter" idx="12"/>
          </p:nvPr>
        </p:nvSpPr>
        <p:spPr/>
        <p:txBody>
          <a:bodyPr/>
          <a:lstStyle>
            <a:lvl1pPr>
              <a:defRPr/>
            </a:lvl1pPr>
          </a:lstStyle>
          <a:p>
            <a:pPr>
              <a:defRPr/>
            </a:pPr>
            <a:fld id="{6CA07EA6-3475-4B9C-9A01-6DFF8C31FC0A}" type="slidenum">
              <a:rPr lang="en-US" altLang="zh-CN"/>
              <a:pPr>
                <a:defRPr/>
              </a:pPr>
              <a:t>‹#›</a:t>
            </a:fld>
            <a:endParaRPr lang="en-US" altLang="zh-CN"/>
          </a:p>
        </p:txBody>
      </p:sp>
    </p:spTree>
    <p:extLst>
      <p:ext uri="{BB962C8B-B14F-4D97-AF65-F5344CB8AC3E}">
        <p14:creationId xmlns:p14="http://schemas.microsoft.com/office/powerpoint/2010/main" val="3223119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kumimoji="0" lang="en-US"/>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zh-CN" altLang="en-US" noProof="0" smtClean="0"/>
              <a:t>单击图标添加图片</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US" altLang="zh-CN"/>
          </a:p>
        </p:txBody>
      </p:sp>
      <p:sp>
        <p:nvSpPr>
          <p:cNvPr id="10" name="Footer Placeholder 5"/>
          <p:cNvSpPr>
            <a:spLocks noGrp="1"/>
          </p:cNvSpPr>
          <p:nvPr>
            <p:ph type="ftr" sz="quarter" idx="11"/>
          </p:nvPr>
        </p:nvSpPr>
        <p:spPr/>
        <p:txBody>
          <a:bodyPr/>
          <a:lstStyle>
            <a:lvl1pPr>
              <a:defRPr/>
            </a:lvl1pPr>
          </a:lstStyle>
          <a:p>
            <a:pPr>
              <a:defRPr/>
            </a:pPr>
            <a:endParaRPr lang="en-US" altLang="zh-CN"/>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A26FB845-83F0-4A7E-B8CA-FF803FB3EE1C}" type="slidenum">
              <a:rPr lang="en-US" altLang="zh-CN"/>
              <a:pPr>
                <a:defRPr/>
              </a:pPr>
              <a:t>‹#›</a:t>
            </a:fld>
            <a:endParaRPr lang="en-US" altLang="zh-CN"/>
          </a:p>
        </p:txBody>
      </p:sp>
    </p:spTree>
    <p:extLst>
      <p:ext uri="{BB962C8B-B14F-4D97-AF65-F5344CB8AC3E}">
        <p14:creationId xmlns:p14="http://schemas.microsoft.com/office/powerpoint/2010/main" val="3917964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kumimoji="0" lang="en-US">
              <a:latin typeface="+mn-lt"/>
              <a:ea typeface="+mn-ea"/>
            </a:endParaRPr>
          </a:p>
        </p:txBody>
      </p:sp>
      <p:sp>
        <p:nvSpPr>
          <p:cNvPr id="10244"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zh-CN" altLang="en-US" smtClean="0"/>
              <a:t>单击此处编辑母版标题样式</a:t>
            </a:r>
            <a:endParaRPr lang="en-US" smtClean="0"/>
          </a:p>
        </p:txBody>
      </p:sp>
      <p:sp>
        <p:nvSpPr>
          <p:cNvPr id="10245"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ltLang="zh-C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4859F13F-8D18-45D7-8EEE-3FFC26B69E72}" type="slidenum">
              <a:rPr lang="en-US" altLang="zh-CN"/>
              <a:pPr>
                <a:defRPr/>
              </a:pPr>
              <a:t>‹#›</a:t>
            </a:fld>
            <a:endParaRPr lang="en-US" altLang="zh-CN"/>
          </a:p>
        </p:txBody>
      </p:sp>
      <p:grpSp>
        <p:nvGrpSpPr>
          <p:cNvPr id="10249"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kumimoji="0" lang="en-US"/>
            </a:p>
          </p:txBody>
        </p:sp>
      </p:grpSp>
    </p:spTree>
  </p:cSld>
  <p:clrMap bg1="lt1" tx1="dk1" bg2="lt2" tx2="dk2" accent1="accent1" accent2="accent2" accent3="accent3" accent4="accent4" accent5="accent5" accent6="accent6" hlink="hlink" folHlink="folHlink"/>
  <p:sldLayoutIdLst>
    <p:sldLayoutId id="2147483974" r:id="rId1"/>
    <p:sldLayoutId id="2147483966" r:id="rId2"/>
    <p:sldLayoutId id="2147483975" r:id="rId3"/>
    <p:sldLayoutId id="2147483967" r:id="rId4"/>
    <p:sldLayoutId id="2147483968" r:id="rId5"/>
    <p:sldLayoutId id="2147483969" r:id="rId6"/>
    <p:sldLayoutId id="2147483970" r:id="rId7"/>
    <p:sldLayoutId id="2147483971" r:id="rId8"/>
    <p:sldLayoutId id="2147483976" r:id="rId9"/>
    <p:sldLayoutId id="2147483972" r:id="rId10"/>
    <p:sldLayoutId id="2147483973" r:id="rId11"/>
    <p:sldLayoutId id="2147483977" r:id="rId12"/>
    <p:sldLayoutId id="2147483978" r:id="rId13"/>
  </p:sldLayoutIdLst>
  <p:hf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ea typeface="隶书" pitchFamily="49" charset="-122"/>
        </a:defRPr>
      </a:lvl2pPr>
      <a:lvl3pPr algn="l" rtl="0" eaLnBrk="0" fontAlgn="base" hangingPunct="0">
        <a:spcBef>
          <a:spcPct val="0"/>
        </a:spcBef>
        <a:spcAft>
          <a:spcPct val="0"/>
        </a:spcAft>
        <a:defRPr sz="5000">
          <a:solidFill>
            <a:schemeClr val="tx2"/>
          </a:solidFill>
          <a:latin typeface="Calibri" pitchFamily="34" charset="0"/>
          <a:ea typeface="隶书" pitchFamily="49" charset="-122"/>
        </a:defRPr>
      </a:lvl3pPr>
      <a:lvl4pPr algn="l" rtl="0" eaLnBrk="0" fontAlgn="base" hangingPunct="0">
        <a:spcBef>
          <a:spcPct val="0"/>
        </a:spcBef>
        <a:spcAft>
          <a:spcPct val="0"/>
        </a:spcAft>
        <a:defRPr sz="5000">
          <a:solidFill>
            <a:schemeClr val="tx2"/>
          </a:solidFill>
          <a:latin typeface="Calibri" pitchFamily="34" charset="0"/>
          <a:ea typeface="隶书" pitchFamily="49" charset="-122"/>
        </a:defRPr>
      </a:lvl4pPr>
      <a:lvl5pPr algn="l" rtl="0" eaLnBrk="0" fontAlgn="base" hangingPunct="0">
        <a:spcBef>
          <a:spcPct val="0"/>
        </a:spcBef>
        <a:spcAft>
          <a:spcPct val="0"/>
        </a:spcAft>
        <a:defRPr sz="5000">
          <a:solidFill>
            <a:schemeClr val="tx2"/>
          </a:solidFill>
          <a:latin typeface="Calibri" pitchFamily="34" charset="0"/>
          <a:ea typeface="隶书" pitchFamily="49" charset="-122"/>
        </a:defRPr>
      </a:lvl5pPr>
      <a:lvl6pPr marL="457200" algn="l" rtl="0" fontAlgn="base">
        <a:spcBef>
          <a:spcPct val="0"/>
        </a:spcBef>
        <a:spcAft>
          <a:spcPct val="0"/>
        </a:spcAft>
        <a:defRPr sz="5000">
          <a:solidFill>
            <a:schemeClr val="tx2"/>
          </a:solidFill>
          <a:latin typeface="Calibri" pitchFamily="34" charset="0"/>
          <a:ea typeface="隶书" pitchFamily="49" charset="-122"/>
        </a:defRPr>
      </a:lvl6pPr>
      <a:lvl7pPr marL="914400" algn="l" rtl="0" fontAlgn="base">
        <a:spcBef>
          <a:spcPct val="0"/>
        </a:spcBef>
        <a:spcAft>
          <a:spcPct val="0"/>
        </a:spcAft>
        <a:defRPr sz="5000">
          <a:solidFill>
            <a:schemeClr val="tx2"/>
          </a:solidFill>
          <a:latin typeface="Calibri" pitchFamily="34" charset="0"/>
          <a:ea typeface="隶书" pitchFamily="49" charset="-122"/>
        </a:defRPr>
      </a:lvl7pPr>
      <a:lvl8pPr marL="1371600" algn="l" rtl="0" fontAlgn="base">
        <a:spcBef>
          <a:spcPct val="0"/>
        </a:spcBef>
        <a:spcAft>
          <a:spcPct val="0"/>
        </a:spcAft>
        <a:defRPr sz="5000">
          <a:solidFill>
            <a:schemeClr val="tx2"/>
          </a:solidFill>
          <a:latin typeface="Calibri" pitchFamily="34" charset="0"/>
          <a:ea typeface="隶书" pitchFamily="49" charset="-122"/>
        </a:defRPr>
      </a:lvl8pPr>
      <a:lvl9pPr marL="1828800" algn="l" rtl="0" fontAlgn="base">
        <a:spcBef>
          <a:spcPct val="0"/>
        </a:spcBef>
        <a:spcAft>
          <a:spcPct val="0"/>
        </a:spcAft>
        <a:defRPr sz="5000">
          <a:solidFill>
            <a:schemeClr val="tx2"/>
          </a:solidFill>
          <a:latin typeface="Calibri" pitchFamily="34" charset="0"/>
          <a:ea typeface="隶书"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2.xml"/><Relationship Id="rId1" Type="http://schemas.openxmlformats.org/officeDocument/2006/relationships/vmlDrawing" Target="../drawings/vmlDrawing2.vml"/><Relationship Id="rId4" Type="http://schemas.openxmlformats.org/officeDocument/2006/relationships/image" Target="../media/image10.wm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3.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4.xml"/><Relationship Id="rId1" Type="http://schemas.openxmlformats.org/officeDocument/2006/relationships/vmlDrawing" Target="../drawings/vmlDrawing4.vml"/><Relationship Id="rId4" Type="http://schemas.openxmlformats.org/officeDocument/2006/relationships/image" Target="../media/image12.w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5.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6.xml"/><Relationship Id="rId1" Type="http://schemas.openxmlformats.org/officeDocument/2006/relationships/vmlDrawing" Target="../drawings/vmlDrawing6.vml"/><Relationship Id="rId4" Type="http://schemas.openxmlformats.org/officeDocument/2006/relationships/image" Target="../media/image25.w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a:xfrm>
            <a:off x="1596202" y="3046557"/>
            <a:ext cx="7056834" cy="637675"/>
          </a:xfrm>
          <a:prstGeom prst="rect">
            <a:avLst/>
          </a:prstGeom>
        </p:spPr>
        <p:txBody>
          <a:bodyPr wrap="square">
            <a:spAutoFit/>
          </a:bodyPr>
          <a:lstStyle/>
          <a:p>
            <a:pPr>
              <a:lnSpc>
                <a:spcPct val="150000"/>
              </a:lnSpc>
              <a:defRPr/>
            </a:pPr>
            <a:r>
              <a:rPr lang="zh-CN" altLang="en-US" sz="2800" b="1" dirty="0">
                <a:latin typeface="+mn-ea"/>
              </a:rPr>
              <a:t>    </a:t>
            </a:r>
            <a:endParaRPr lang="zh-CN" altLang="en-US" sz="2800" dirty="0">
              <a:latin typeface="楷体" pitchFamily="49" charset="-122"/>
              <a:ea typeface="楷体" pitchFamily="49" charset="-122"/>
            </a:endParaRPr>
          </a:p>
        </p:txBody>
      </p:sp>
      <p:sp>
        <p:nvSpPr>
          <p:cNvPr id="3" name="矩形 2"/>
          <p:cNvSpPr/>
          <p:nvPr/>
        </p:nvSpPr>
        <p:spPr>
          <a:xfrm>
            <a:off x="2663627" y="1714462"/>
            <a:ext cx="3960812" cy="584775"/>
          </a:xfrm>
          <a:prstGeom prst="rect">
            <a:avLst/>
          </a:prstGeom>
        </p:spPr>
        <p:txBody>
          <a:bodyPr>
            <a:spAutoFit/>
          </a:bodyPr>
          <a:lstStyle/>
          <a:p>
            <a:pPr>
              <a:defRPr/>
            </a:pPr>
            <a:r>
              <a:rPr lang="zh-CN" altLang="en-US" sz="3200" b="1" dirty="0" smtClean="0">
                <a:latin typeface="楷体" pitchFamily="49" charset="-122"/>
                <a:ea typeface="楷体" pitchFamily="49" charset="-122"/>
              </a:rPr>
              <a:t>二、齿 轮 泵</a:t>
            </a:r>
            <a:endParaRPr lang="zh-CN" altLang="en-US" sz="3200" b="1" dirty="0">
              <a:latin typeface="楷体" pitchFamily="49" charset="-122"/>
              <a:ea typeface="楷体" pitchFamily="49" charset="-122"/>
            </a:endParaRPr>
          </a:p>
        </p:txBody>
      </p:sp>
      <p:sp>
        <p:nvSpPr>
          <p:cNvPr id="4" name="灯片编号占位符 3"/>
          <p:cNvSpPr>
            <a:spLocks noGrp="1"/>
          </p:cNvSpPr>
          <p:nvPr>
            <p:ph type="sldNum" sz="quarter" idx="12"/>
          </p:nvPr>
        </p:nvSpPr>
        <p:spPr/>
        <p:txBody>
          <a:bodyPr/>
          <a:lstStyle/>
          <a:p>
            <a:pPr>
              <a:defRPr/>
            </a:pPr>
            <a:fld id="{4935DA34-F190-4387-BEB8-41D61EBEEA7B}" type="slidenum">
              <a:rPr lang="en-US" altLang="zh-CN" smtClean="0"/>
              <a:pPr>
                <a:defRPr/>
              </a:pPr>
              <a:t>1</a:t>
            </a:fld>
            <a:endParaRPr lang="en-US" altLang="zh-CN"/>
          </a:p>
        </p:txBody>
      </p:sp>
      <p:sp>
        <p:nvSpPr>
          <p:cNvPr id="5" name="矩形 4"/>
          <p:cNvSpPr/>
          <p:nvPr/>
        </p:nvSpPr>
        <p:spPr>
          <a:xfrm>
            <a:off x="1217201" y="2991734"/>
            <a:ext cx="6853664" cy="1384995"/>
          </a:xfrm>
          <a:prstGeom prst="rect">
            <a:avLst/>
          </a:prstGeom>
        </p:spPr>
        <p:txBody>
          <a:bodyPr wrap="square">
            <a:spAutoFit/>
          </a:bodyPr>
          <a:lstStyle/>
          <a:p>
            <a:pPr>
              <a:lnSpc>
                <a:spcPct val="150000"/>
              </a:lnSpc>
            </a:pPr>
            <a:r>
              <a:rPr lang="zh-CN" altLang="en-US" sz="2800" b="1" dirty="0" smtClean="0">
                <a:latin typeface="楷体" pitchFamily="49" charset="-122"/>
                <a:ea typeface="楷体" pitchFamily="49" charset="-122"/>
              </a:rPr>
              <a:t>    通过</a:t>
            </a:r>
            <a:r>
              <a:rPr lang="zh-CN" altLang="en-US" sz="2800" b="1" dirty="0">
                <a:solidFill>
                  <a:srgbClr val="FF0000"/>
                </a:solidFill>
                <a:latin typeface="楷体" pitchFamily="49" charset="-122"/>
                <a:ea typeface="楷体" pitchFamily="49" charset="-122"/>
              </a:rPr>
              <a:t>密闭</a:t>
            </a:r>
            <a:r>
              <a:rPr lang="zh-CN" altLang="en-US" sz="2800" b="1" dirty="0">
                <a:latin typeface="楷体" pitchFamily="49" charset="-122"/>
                <a:ea typeface="楷体" pitchFamily="49" charset="-122"/>
              </a:rPr>
              <a:t>在壳体内的两个或两个以上的齿轮</a:t>
            </a:r>
            <a:r>
              <a:rPr lang="zh-CN" altLang="en-US" sz="2800" b="1" dirty="0">
                <a:solidFill>
                  <a:srgbClr val="FF0000"/>
                </a:solidFill>
                <a:latin typeface="楷体" pitchFamily="49" charset="-122"/>
                <a:ea typeface="楷体" pitchFamily="49" charset="-122"/>
              </a:rPr>
              <a:t>啮合</a:t>
            </a:r>
            <a:r>
              <a:rPr lang="zh-CN" altLang="en-US" sz="2800" b="1" dirty="0">
                <a:latin typeface="楷体" pitchFamily="49" charset="-122"/>
                <a:ea typeface="楷体" pitchFamily="49" charset="-122"/>
              </a:rPr>
              <a:t>而工作的液压泵。</a:t>
            </a:r>
            <a:endParaRPr lang="en-US" altLang="zh-CN" sz="2800" b="1"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
          <p:cNvSpPr>
            <a:spLocks noChangeArrowheads="1"/>
          </p:cNvSpPr>
          <p:nvPr/>
        </p:nvSpPr>
        <p:spPr bwMode="auto">
          <a:xfrm>
            <a:off x="1156048" y="1646813"/>
            <a:ext cx="4873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Font typeface="Wingdings" pitchFamily="2" charset="2"/>
              <a:buNone/>
            </a:pPr>
            <a:r>
              <a:rPr lang="en-US" altLang="zh-CN" sz="2800" b="1" dirty="0" smtClean="0">
                <a:latin typeface="楷体" pitchFamily="49" charset="-122"/>
                <a:ea typeface="楷体" pitchFamily="49" charset="-122"/>
              </a:rPr>
              <a:t>3</a:t>
            </a:r>
            <a:r>
              <a:rPr lang="zh-CN" altLang="en-US" sz="2800" b="1" dirty="0" smtClean="0">
                <a:latin typeface="楷体" pitchFamily="49" charset="-122"/>
                <a:ea typeface="楷体" pitchFamily="49" charset="-122"/>
              </a:rPr>
              <a:t>、外啮合齿轮泵的工作原理</a:t>
            </a:r>
            <a:endParaRPr lang="zh-CN" altLang="en-US" sz="2800" b="1" dirty="0">
              <a:latin typeface="楷体" pitchFamily="49" charset="-122"/>
              <a:ea typeface="楷体" pitchFamily="49" charset="-122"/>
            </a:endParaRPr>
          </a:p>
        </p:txBody>
      </p:sp>
      <p:sp>
        <p:nvSpPr>
          <p:cNvPr id="3" name="矩形 2"/>
          <p:cNvSpPr/>
          <p:nvPr/>
        </p:nvSpPr>
        <p:spPr>
          <a:xfrm>
            <a:off x="1156048" y="2708920"/>
            <a:ext cx="6768752" cy="2585323"/>
          </a:xfrm>
          <a:prstGeom prst="rect">
            <a:avLst/>
          </a:prstGeom>
        </p:spPr>
        <p:txBody>
          <a:bodyPr wrap="square">
            <a:spAutoFit/>
          </a:bodyPr>
          <a:lstStyle/>
          <a:p>
            <a:pPr marL="0" lvl="1">
              <a:lnSpc>
                <a:spcPct val="150000"/>
              </a:lnSpc>
              <a:spcBef>
                <a:spcPts val="0"/>
              </a:spcBef>
              <a:buClr>
                <a:schemeClr val="tx2"/>
              </a:buClr>
              <a:buSzPct val="55000"/>
              <a:defRPr/>
            </a:pPr>
            <a:r>
              <a:rPr lang="zh-CN" altLang="en-US" sz="3200" b="1" dirty="0" smtClean="0">
                <a:latin typeface="楷体" pitchFamily="49" charset="-122"/>
                <a:ea typeface="楷体" pitchFamily="49" charset="-122"/>
              </a:rPr>
              <a:t>   </a:t>
            </a:r>
            <a:r>
              <a:rPr lang="zh-CN" altLang="en-US" b="1" dirty="0" smtClean="0">
                <a:latin typeface="楷体" pitchFamily="49" charset="-122"/>
                <a:ea typeface="楷体" pitchFamily="49" charset="-122"/>
              </a:rPr>
              <a:t>外</a:t>
            </a:r>
            <a:r>
              <a:rPr lang="zh-CN" altLang="en-US" b="1" dirty="0">
                <a:latin typeface="楷体" pitchFamily="49" charset="-122"/>
                <a:ea typeface="楷体" pitchFamily="49" charset="-122"/>
              </a:rPr>
              <a:t>啮合</a:t>
            </a:r>
            <a:r>
              <a:rPr lang="zh-CN" altLang="en-US" b="1" dirty="0" smtClean="0">
                <a:latin typeface="楷体" pitchFamily="49" charset="-122"/>
                <a:ea typeface="楷体" pitchFamily="49" charset="-122"/>
              </a:rPr>
              <a:t>齿轮泵是容积式泵。因此它具备了容积</a:t>
            </a:r>
            <a:r>
              <a:rPr lang="zh-CN" altLang="en-US" b="1" dirty="0">
                <a:latin typeface="楷体" pitchFamily="49" charset="-122"/>
                <a:ea typeface="楷体" pitchFamily="49" charset="-122"/>
              </a:rPr>
              <a:t>可周期性变化的密封</a:t>
            </a:r>
            <a:r>
              <a:rPr lang="zh-CN" altLang="en-US" b="1" dirty="0" smtClean="0">
                <a:latin typeface="楷体" pitchFamily="49" charset="-122"/>
                <a:ea typeface="楷体" pitchFamily="49" charset="-122"/>
              </a:rPr>
              <a:t>工作腔</a:t>
            </a:r>
            <a:r>
              <a:rPr lang="zh-CN" altLang="en-US" b="1" dirty="0">
                <a:latin typeface="楷体" pitchFamily="49" charset="-122"/>
                <a:ea typeface="楷体" pitchFamily="49" charset="-122"/>
              </a:rPr>
              <a:t>，</a:t>
            </a:r>
            <a:r>
              <a:rPr lang="zh-CN" altLang="en-US" b="1" dirty="0" smtClean="0">
                <a:latin typeface="楷体" pitchFamily="49" charset="-122"/>
                <a:ea typeface="楷体" pitchFamily="49" charset="-122"/>
              </a:rPr>
              <a:t>同时还具备了配</a:t>
            </a:r>
            <a:r>
              <a:rPr lang="zh-CN" altLang="en-US" b="1" dirty="0">
                <a:latin typeface="楷体" pitchFamily="49" charset="-122"/>
                <a:ea typeface="楷体" pitchFamily="49" charset="-122"/>
              </a:rPr>
              <a:t>油</a:t>
            </a:r>
            <a:r>
              <a:rPr lang="zh-CN" altLang="en-US" b="1" dirty="0" smtClean="0">
                <a:latin typeface="楷体" pitchFamily="49" charset="-122"/>
                <a:ea typeface="楷体" pitchFamily="49" charset="-122"/>
              </a:rPr>
              <a:t>装置，可以自吸的特点。</a:t>
            </a:r>
            <a:endParaRPr lang="zh-CN" altLang="en-US" sz="1600" b="1" dirty="0">
              <a:latin typeface="楷体" pitchFamily="49" charset="-122"/>
              <a:ea typeface="楷体" pitchFamily="49" charset="-122"/>
            </a:endParaRPr>
          </a:p>
          <a:p>
            <a:pPr marL="0" lvl="1">
              <a:lnSpc>
                <a:spcPct val="150000"/>
              </a:lnSpc>
              <a:spcBef>
                <a:spcPts val="0"/>
              </a:spcBef>
              <a:buClr>
                <a:schemeClr val="tx2"/>
              </a:buClr>
              <a:buSzPct val="55000"/>
              <a:defRPr/>
            </a:pPr>
            <a:r>
              <a:rPr lang="en-US" altLang="zh-CN" sz="2800" b="1" dirty="0" smtClean="0">
                <a:latin typeface="楷体" pitchFamily="49" charset="-122"/>
                <a:ea typeface="楷体" pitchFamily="49" charset="-122"/>
              </a:rPr>
              <a:t>  </a:t>
            </a:r>
            <a:endParaRPr lang="zh-CN" altLang="en-US" sz="2800" b="1" dirty="0">
              <a:latin typeface="楷体" pitchFamily="49" charset="-122"/>
              <a:ea typeface="楷体" pitchFamily="49" charset="-122"/>
            </a:endParaRPr>
          </a:p>
        </p:txBody>
      </p:sp>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10</a:t>
            </a:fld>
            <a:endParaRPr lang="en-US" altLang="zh-CN"/>
          </a:p>
        </p:txBody>
      </p:sp>
    </p:spTree>
    <p:extLst>
      <p:ext uri="{BB962C8B-B14F-4D97-AF65-F5344CB8AC3E}">
        <p14:creationId xmlns:p14="http://schemas.microsoft.com/office/powerpoint/2010/main" val="16083952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11</a:t>
            </a:fld>
            <a:endParaRPr lang="en-US" altLang="zh-CN"/>
          </a:p>
        </p:txBody>
      </p:sp>
      <p:sp>
        <p:nvSpPr>
          <p:cNvPr id="4" name="矩形 3"/>
          <p:cNvSpPr/>
          <p:nvPr/>
        </p:nvSpPr>
        <p:spPr>
          <a:xfrm>
            <a:off x="-40914" y="1166"/>
            <a:ext cx="9184914" cy="13849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sz="2800" b="1" dirty="0" smtClean="0">
                <a:latin typeface="楷体" pitchFamily="49" charset="-122"/>
                <a:ea typeface="楷体" pitchFamily="49" charset="-122"/>
              </a:rPr>
              <a:t> </a:t>
            </a:r>
            <a:endParaRPr lang="en-US" altLang="zh-CN" sz="1400" b="1" dirty="0" smtClean="0">
              <a:latin typeface="楷体" pitchFamily="49" charset="-122"/>
              <a:ea typeface="楷体" pitchFamily="49" charset="-122"/>
            </a:endParaRPr>
          </a:p>
          <a:p>
            <a:pPr algn="ctr"/>
            <a:r>
              <a:rPr lang="zh-CN" altLang="en-US" sz="2800" b="1" dirty="0" smtClean="0">
                <a:latin typeface="楷体" pitchFamily="49" charset="-122"/>
                <a:ea typeface="楷体" pitchFamily="49" charset="-122"/>
              </a:rPr>
              <a:t>容积</a:t>
            </a:r>
            <a:r>
              <a:rPr lang="zh-CN" altLang="en-US" sz="2800" b="1" dirty="0">
                <a:latin typeface="楷体" pitchFamily="49" charset="-122"/>
                <a:ea typeface="楷体" pitchFamily="49" charset="-122"/>
              </a:rPr>
              <a:t>可周期性变化的密封</a:t>
            </a:r>
            <a:r>
              <a:rPr lang="zh-CN" altLang="en-US" sz="2800" b="1" dirty="0" smtClean="0">
                <a:latin typeface="楷体" pitchFamily="49" charset="-122"/>
                <a:ea typeface="楷体" pitchFamily="49" charset="-122"/>
              </a:rPr>
              <a:t>工作腔</a:t>
            </a:r>
            <a:endParaRPr lang="en-US" altLang="zh-CN" sz="2800" b="1" dirty="0" smtClean="0">
              <a:latin typeface="楷体" pitchFamily="49" charset="-122"/>
              <a:ea typeface="楷体" pitchFamily="49" charset="-122"/>
            </a:endParaRPr>
          </a:p>
          <a:p>
            <a:endParaRPr lang="zh-CN" altLang="en-US" sz="2800" dirty="0"/>
          </a:p>
        </p:txBody>
      </p:sp>
      <p:sp>
        <p:nvSpPr>
          <p:cNvPr id="5" name="矩形 4"/>
          <p:cNvSpPr/>
          <p:nvPr/>
        </p:nvSpPr>
        <p:spPr>
          <a:xfrm>
            <a:off x="5720647" y="1844824"/>
            <a:ext cx="3171833" cy="478592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5000"/>
              </a:lnSpc>
              <a:defRPr/>
            </a:pPr>
            <a:r>
              <a:rPr lang="zh-CN" altLang="en-US" sz="2800" b="1" dirty="0">
                <a:latin typeface="楷体" pitchFamily="49" charset="-122"/>
                <a:ea typeface="楷体" pitchFamily="49" charset="-122"/>
              </a:rPr>
              <a:t> </a:t>
            </a:r>
            <a:r>
              <a:rPr lang="zh-CN" altLang="en-US" sz="2800" b="1" dirty="0" smtClean="0">
                <a:latin typeface="楷体" pitchFamily="49" charset="-122"/>
                <a:ea typeface="楷体" pitchFamily="49" charset="-122"/>
              </a:rPr>
              <a:t>  </a:t>
            </a:r>
            <a:r>
              <a:rPr lang="en-US" altLang="zh-CN" sz="2800" b="1" dirty="0" smtClean="0">
                <a:latin typeface="楷体" panose="02010609060101010101" pitchFamily="49" charset="-122"/>
                <a:ea typeface="楷体" panose="02010609060101010101" pitchFamily="49" charset="-122"/>
              </a:rPr>
              <a:t>①</a:t>
            </a:r>
            <a:r>
              <a:rPr lang="zh-CN" altLang="en-US" b="1" dirty="0" smtClean="0">
                <a:latin typeface="楷体" pitchFamily="49" charset="-122"/>
                <a:ea typeface="楷体" pitchFamily="49" charset="-122"/>
              </a:rPr>
              <a:t>泵的前</a:t>
            </a:r>
            <a:r>
              <a:rPr lang="zh-CN" altLang="en-US" b="1" dirty="0">
                <a:latin typeface="楷体" pitchFamily="49" charset="-122"/>
                <a:ea typeface="楷体" pitchFamily="49" charset="-122"/>
              </a:rPr>
              <a:t>、后泵盖，泵体和</a:t>
            </a:r>
            <a:r>
              <a:rPr lang="zh-CN" altLang="en-US" b="1" dirty="0" smtClean="0">
                <a:latin typeface="楷体" pitchFamily="49" charset="-122"/>
                <a:ea typeface="楷体" pitchFamily="49" charset="-122"/>
              </a:rPr>
              <a:t>齿轮</a:t>
            </a:r>
            <a:r>
              <a:rPr lang="zh-CN" altLang="en-US" b="1" dirty="0">
                <a:latin typeface="楷体" pitchFamily="49" charset="-122"/>
                <a:ea typeface="楷体" pitchFamily="49" charset="-122"/>
              </a:rPr>
              <a:t>齿</a:t>
            </a:r>
            <a:r>
              <a:rPr lang="zh-CN" altLang="en-US" b="1" dirty="0" smtClean="0">
                <a:latin typeface="楷体" pitchFamily="49" charset="-122"/>
                <a:ea typeface="楷体" pitchFamily="49" charset="-122"/>
              </a:rPr>
              <a:t>间槽组成了多个密封的工作腔；</a:t>
            </a:r>
            <a:endParaRPr lang="en-US" altLang="zh-CN" b="1" dirty="0" smtClean="0">
              <a:latin typeface="楷体" pitchFamily="49" charset="-122"/>
              <a:ea typeface="楷体" pitchFamily="49" charset="-122"/>
            </a:endParaRPr>
          </a:p>
          <a:p>
            <a:pPr>
              <a:lnSpc>
                <a:spcPct val="125000"/>
              </a:lnSpc>
              <a:defRPr/>
            </a:pPr>
            <a:r>
              <a:rPr lang="en-US" altLang="zh-CN" b="1" dirty="0" smtClean="0">
                <a:latin typeface="楷体" pitchFamily="49" charset="-122"/>
                <a:ea typeface="楷体" pitchFamily="49" charset="-122"/>
              </a:rPr>
              <a:t>    ②</a:t>
            </a:r>
            <a:r>
              <a:rPr lang="zh-CN" altLang="en-US" b="1" dirty="0" smtClean="0">
                <a:latin typeface="楷体" pitchFamily="49" charset="-122"/>
                <a:ea typeface="楷体" pitchFamily="49" charset="-122"/>
              </a:rPr>
              <a:t>齿轮啮合时密封容积减小，齿轮脱开时密封容积增大；</a:t>
            </a:r>
            <a:endParaRPr lang="en-US" altLang="zh-CN" b="1" dirty="0" smtClean="0">
              <a:latin typeface="楷体" pitchFamily="49" charset="-122"/>
              <a:ea typeface="楷体" pitchFamily="49" charset="-122"/>
            </a:endParaRPr>
          </a:p>
          <a:p>
            <a:pPr>
              <a:lnSpc>
                <a:spcPct val="125000"/>
              </a:lnSpc>
              <a:defRPr/>
            </a:pPr>
            <a:r>
              <a:rPr lang="en-US" altLang="zh-CN" b="1" dirty="0">
                <a:latin typeface="楷体" pitchFamily="49" charset="-122"/>
                <a:ea typeface="楷体" pitchFamily="49" charset="-122"/>
              </a:rPr>
              <a:t>    ③</a:t>
            </a:r>
            <a:r>
              <a:rPr lang="zh-CN" altLang="en-US" b="1" dirty="0" smtClean="0">
                <a:latin typeface="楷体" pitchFamily="49" charset="-122"/>
                <a:ea typeface="楷体" pitchFamily="49" charset="-122"/>
              </a:rPr>
              <a:t>其密封容积</a:t>
            </a:r>
            <a:r>
              <a:rPr lang="zh-CN" altLang="en-US" b="1" dirty="0">
                <a:latin typeface="楷体" pitchFamily="49" charset="-122"/>
                <a:ea typeface="楷体" pitchFamily="49" charset="-122"/>
              </a:rPr>
              <a:t>随着齿轮的转动</a:t>
            </a:r>
            <a:r>
              <a:rPr lang="zh-CN" altLang="en-US" b="1" dirty="0" smtClean="0">
                <a:latin typeface="楷体" pitchFamily="49" charset="-122"/>
                <a:ea typeface="楷体" pitchFamily="49" charset="-122"/>
              </a:rPr>
              <a:t>而可周期性的变化。</a:t>
            </a:r>
            <a:endParaRPr lang="zh-CN" altLang="en-US" sz="1600" b="1" dirty="0">
              <a:latin typeface="楷体" pitchFamily="49" charset="-122"/>
              <a:ea typeface="楷体" pitchFamily="49" charset="-122"/>
            </a:endParaRPr>
          </a:p>
        </p:txBody>
      </p:sp>
    </p:spTree>
    <p:controls>
      <mc:AlternateContent xmlns:mc="http://schemas.openxmlformats.org/markup-compatibility/2006">
        <mc:Choice xmlns:v="urn:schemas-microsoft-com:vml" Requires="v">
          <p:control spid="1045" name="ShockwaveFlash1" r:id="rId2" imgW="5256360" imgH="5211720"/>
        </mc:Choice>
        <mc:Fallback>
          <p:control name="ShockwaveFlash1" r:id="rId2" imgW="5256360" imgH="5211720">
            <p:pic>
              <p:nvPicPr>
                <p:cNvPr id="3" name="ShockwaveFlash1"/>
                <p:cNvPicPr>
                  <a:picLocks/>
                </p:cNvPicPr>
                <p:nvPr/>
              </p:nvPicPr>
              <p:blipFill>
                <a:blip r:embed="rId4"/>
                <a:stretch>
                  <a:fillRect/>
                </a:stretch>
              </p:blipFill>
              <p:spPr>
                <a:xfrm>
                  <a:off x="179512" y="1510284"/>
                  <a:ext cx="5256584" cy="5211191"/>
                </a:xfrm>
                <a:prstGeom prst="rect">
                  <a:avLst/>
                </a:prstGeom>
              </p:spPr>
            </p:pic>
          </p:control>
        </mc:Fallback>
      </mc:AlternateContent>
    </p:controls>
    <p:extLst>
      <p:ext uri="{BB962C8B-B14F-4D97-AF65-F5344CB8AC3E}">
        <p14:creationId xmlns:p14="http://schemas.microsoft.com/office/powerpoint/2010/main" val="3119075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12</a:t>
            </a:fld>
            <a:endParaRPr lang="en-US" altLang="zh-CN"/>
          </a:p>
        </p:txBody>
      </p:sp>
      <p:sp>
        <p:nvSpPr>
          <p:cNvPr id="4" name="矩形 3"/>
          <p:cNvSpPr/>
          <p:nvPr/>
        </p:nvSpPr>
        <p:spPr>
          <a:xfrm>
            <a:off x="6228184" y="0"/>
            <a:ext cx="2915816" cy="686341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50000"/>
              </a:lnSpc>
              <a:defRPr/>
            </a:pPr>
            <a:r>
              <a:rPr lang="zh-CN" altLang="en-US" sz="2800" b="1" dirty="0" smtClean="0">
                <a:latin typeface="楷体" pitchFamily="49" charset="-122"/>
                <a:ea typeface="楷体" pitchFamily="49" charset="-122"/>
              </a:rPr>
              <a:t>   </a:t>
            </a:r>
            <a:endParaRPr lang="en-US" altLang="zh-CN" sz="2800" b="1" dirty="0" smtClean="0">
              <a:latin typeface="楷体" pitchFamily="49" charset="-122"/>
              <a:ea typeface="楷体" pitchFamily="49" charset="-122"/>
            </a:endParaRPr>
          </a:p>
          <a:p>
            <a:pPr>
              <a:defRPr/>
            </a:pPr>
            <a:r>
              <a:rPr lang="en-US" altLang="zh-CN" sz="2800" b="1" dirty="0">
                <a:latin typeface="楷体" pitchFamily="49" charset="-122"/>
                <a:ea typeface="楷体" pitchFamily="49" charset="-122"/>
              </a:rPr>
              <a:t> </a:t>
            </a:r>
            <a:r>
              <a:rPr lang="en-US" altLang="zh-CN" sz="2800" b="1" dirty="0" smtClean="0">
                <a:latin typeface="楷体" pitchFamily="49" charset="-122"/>
                <a:ea typeface="楷体" pitchFamily="49" charset="-122"/>
              </a:rPr>
              <a:t>  </a:t>
            </a:r>
            <a:endParaRPr lang="en-US" altLang="zh-CN" sz="2800" b="1" dirty="0">
              <a:latin typeface="楷体" pitchFamily="49" charset="-122"/>
              <a:ea typeface="楷体" pitchFamily="49" charset="-122"/>
            </a:endParaRPr>
          </a:p>
          <a:p>
            <a:pPr>
              <a:lnSpc>
                <a:spcPct val="125000"/>
              </a:lnSpc>
              <a:defRPr/>
            </a:pPr>
            <a:r>
              <a:rPr lang="en-US" altLang="zh-CN" sz="2800" b="1" dirty="0" smtClean="0">
                <a:latin typeface="楷体" pitchFamily="49" charset="-122"/>
                <a:ea typeface="楷体" pitchFamily="49" charset="-122"/>
              </a:rPr>
              <a:t>    </a:t>
            </a:r>
          </a:p>
          <a:p>
            <a:pPr>
              <a:lnSpc>
                <a:spcPct val="125000"/>
              </a:lnSpc>
              <a:defRPr/>
            </a:pPr>
            <a:r>
              <a:rPr lang="en-US" altLang="zh-CN" sz="2800" b="1" dirty="0">
                <a:latin typeface="楷体" pitchFamily="49" charset="-122"/>
                <a:ea typeface="楷体" pitchFamily="49" charset="-122"/>
              </a:rPr>
              <a:t> </a:t>
            </a:r>
            <a:r>
              <a:rPr lang="en-US" altLang="zh-CN" sz="2800" b="1" dirty="0" smtClean="0">
                <a:latin typeface="楷体" pitchFamily="49" charset="-122"/>
                <a:ea typeface="楷体" pitchFamily="49" charset="-122"/>
              </a:rPr>
              <a:t>   </a:t>
            </a:r>
            <a:r>
              <a:rPr lang="zh-CN" altLang="en-US" b="1" dirty="0" smtClean="0">
                <a:latin typeface="楷体" pitchFamily="49" charset="-122"/>
                <a:ea typeface="楷体" pitchFamily="49" charset="-122"/>
              </a:rPr>
              <a:t>齿轮逆时针旋转，右侧</a:t>
            </a:r>
            <a:r>
              <a:rPr lang="zh-CN" altLang="en-US" b="1" dirty="0">
                <a:latin typeface="楷体" pitchFamily="49" charset="-122"/>
                <a:ea typeface="楷体" pitchFamily="49" charset="-122"/>
              </a:rPr>
              <a:t>吸油腔由于相互啮合的轮齿逐渐脱开，</a:t>
            </a:r>
            <a:r>
              <a:rPr lang="zh-CN" altLang="en-US" b="1" dirty="0" smtClean="0">
                <a:latin typeface="楷体" pitchFamily="49" charset="-122"/>
                <a:ea typeface="楷体" pitchFamily="49" charset="-122"/>
              </a:rPr>
              <a:t>密封容积</a:t>
            </a:r>
            <a:r>
              <a:rPr lang="zh-CN" altLang="en-US" b="1" dirty="0">
                <a:latin typeface="楷体" pitchFamily="49" charset="-122"/>
                <a:ea typeface="楷体" pitchFamily="49" charset="-122"/>
              </a:rPr>
              <a:t>逐渐增大，形成部分</a:t>
            </a:r>
            <a:r>
              <a:rPr lang="zh-CN" altLang="en-US" b="1" dirty="0" smtClean="0">
                <a:latin typeface="楷体" pitchFamily="49" charset="-122"/>
                <a:ea typeface="楷体" pitchFamily="49" charset="-122"/>
              </a:rPr>
              <a:t>真空，油</a:t>
            </a:r>
            <a:r>
              <a:rPr lang="zh-CN" altLang="en-US" b="1" dirty="0">
                <a:latin typeface="楷体" pitchFamily="49" charset="-122"/>
                <a:ea typeface="楷体" pitchFamily="49" charset="-122"/>
              </a:rPr>
              <a:t>液经吸油管吸入吸油腔，将齿间槽充满，并随着齿轮旋转，把油液带到左侧压油腔内</a:t>
            </a:r>
            <a:r>
              <a:rPr lang="zh-CN" altLang="en-US" sz="2000" b="1" dirty="0" smtClean="0">
                <a:latin typeface="楷体" pitchFamily="49" charset="-122"/>
                <a:ea typeface="楷体" pitchFamily="49" charset="-122"/>
              </a:rPr>
              <a:t>。</a:t>
            </a:r>
            <a:endParaRPr lang="en-US" altLang="zh-CN" sz="2000" b="1" dirty="0">
              <a:latin typeface="楷体" pitchFamily="49" charset="-122"/>
              <a:ea typeface="楷体" pitchFamily="49" charset="-122"/>
            </a:endParaRPr>
          </a:p>
        </p:txBody>
      </p:sp>
      <p:sp>
        <p:nvSpPr>
          <p:cNvPr id="6" name="矩形 5"/>
          <p:cNvSpPr/>
          <p:nvPr/>
        </p:nvSpPr>
        <p:spPr>
          <a:xfrm>
            <a:off x="7052745" y="692696"/>
            <a:ext cx="1266693" cy="52322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800" b="1" dirty="0">
                <a:latin typeface="楷体" pitchFamily="49" charset="-122"/>
                <a:ea typeface="楷体" pitchFamily="49" charset="-122"/>
              </a:rPr>
              <a:t>吸油腔</a:t>
            </a:r>
            <a:endParaRPr lang="zh-CN" altLang="en-US" sz="2800" dirty="0"/>
          </a:p>
        </p:txBody>
      </p:sp>
    </p:spTree>
    <p:controls>
      <mc:AlternateContent xmlns:mc="http://schemas.openxmlformats.org/markup-compatibility/2006">
        <mc:Choice xmlns:v="urn:schemas-microsoft-com:vml" Requires="v">
          <p:control spid="2068" name="ShockwaveFlash1" r:id="rId2" imgW="6296040" imgH="6845400"/>
        </mc:Choice>
        <mc:Fallback>
          <p:control name="ShockwaveFlash1" r:id="rId2" imgW="6296040" imgH="6845400">
            <p:pic>
              <p:nvPicPr>
                <p:cNvPr id="3" name="ShockwaveFlash1"/>
                <p:cNvPicPr>
                  <a:picLocks/>
                </p:cNvPicPr>
                <p:nvPr/>
              </p:nvPicPr>
              <p:blipFill>
                <a:blip r:embed="rId4"/>
                <a:stretch>
                  <a:fillRect/>
                </a:stretch>
              </p:blipFill>
              <p:spPr>
                <a:xfrm>
                  <a:off x="-21312" y="12526"/>
                  <a:ext cx="6296852" cy="6845474"/>
                </a:xfrm>
                <a:prstGeom prst="rect">
                  <a:avLst/>
                </a:prstGeom>
              </p:spPr>
            </p:pic>
          </p:control>
        </mc:Fallback>
      </mc:AlternateContent>
    </p:controls>
    <p:extLst>
      <p:ext uri="{BB962C8B-B14F-4D97-AF65-F5344CB8AC3E}">
        <p14:creationId xmlns:p14="http://schemas.microsoft.com/office/powerpoint/2010/main" val="2761107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13</a:t>
            </a:fld>
            <a:endParaRPr lang="en-US" altLang="zh-CN"/>
          </a:p>
        </p:txBody>
      </p:sp>
      <p:sp>
        <p:nvSpPr>
          <p:cNvPr id="4" name="矩形 3"/>
          <p:cNvSpPr/>
          <p:nvPr/>
        </p:nvSpPr>
        <p:spPr>
          <a:xfrm>
            <a:off x="-21104" y="-48721"/>
            <a:ext cx="2555776" cy="680186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50000"/>
              </a:lnSpc>
              <a:defRPr/>
            </a:pPr>
            <a:r>
              <a:rPr lang="zh-CN" altLang="en-US" sz="2800" b="1" dirty="0" smtClean="0">
                <a:latin typeface="楷体" pitchFamily="49" charset="-122"/>
                <a:ea typeface="楷体" pitchFamily="49" charset="-122"/>
              </a:rPr>
              <a:t>   </a:t>
            </a:r>
            <a:endParaRPr lang="en-US" altLang="zh-CN" sz="2800" b="1" dirty="0" smtClean="0">
              <a:latin typeface="楷体" pitchFamily="49" charset="-122"/>
              <a:ea typeface="楷体" pitchFamily="49" charset="-122"/>
            </a:endParaRPr>
          </a:p>
          <a:p>
            <a:pPr>
              <a:defRPr/>
            </a:pPr>
            <a:r>
              <a:rPr lang="en-US" altLang="zh-CN" sz="2800" b="1" dirty="0">
                <a:latin typeface="楷体" pitchFamily="49" charset="-122"/>
                <a:ea typeface="楷体" pitchFamily="49" charset="-122"/>
              </a:rPr>
              <a:t> </a:t>
            </a:r>
            <a:r>
              <a:rPr lang="en-US" altLang="zh-CN" sz="2800" b="1" dirty="0" smtClean="0">
                <a:latin typeface="楷体" pitchFamily="49" charset="-122"/>
                <a:ea typeface="楷体" pitchFamily="49" charset="-122"/>
              </a:rPr>
              <a:t>  </a:t>
            </a:r>
            <a:endParaRPr lang="en-US" altLang="zh-CN" sz="2800" b="1" dirty="0">
              <a:latin typeface="楷体" pitchFamily="49" charset="-122"/>
              <a:ea typeface="楷体" pitchFamily="49" charset="-122"/>
            </a:endParaRPr>
          </a:p>
          <a:p>
            <a:pPr>
              <a:lnSpc>
                <a:spcPct val="150000"/>
              </a:lnSpc>
              <a:defRPr/>
            </a:pPr>
            <a:r>
              <a:rPr lang="en-US" altLang="zh-CN" sz="2800" b="1" dirty="0" smtClean="0">
                <a:latin typeface="楷体" pitchFamily="49" charset="-122"/>
                <a:ea typeface="楷体" pitchFamily="49" charset="-122"/>
              </a:rPr>
              <a:t>    </a:t>
            </a:r>
          </a:p>
          <a:p>
            <a:pPr>
              <a:lnSpc>
                <a:spcPct val="150000"/>
              </a:lnSpc>
              <a:defRPr/>
            </a:pPr>
            <a:r>
              <a:rPr lang="zh-CN" altLang="en-US" b="1" dirty="0" smtClean="0">
                <a:latin typeface="楷体" pitchFamily="49" charset="-122"/>
                <a:ea typeface="楷体" pitchFamily="49" charset="-122"/>
              </a:rPr>
              <a:t>    齿轮</a:t>
            </a:r>
            <a:r>
              <a:rPr lang="zh-CN" altLang="en-US" b="1" dirty="0">
                <a:latin typeface="楷体" pitchFamily="49" charset="-122"/>
                <a:ea typeface="楷体" pitchFamily="49" charset="-122"/>
              </a:rPr>
              <a:t>逆时针旋转，</a:t>
            </a:r>
            <a:r>
              <a:rPr lang="zh-CN" altLang="en-US" b="1" dirty="0" smtClean="0">
                <a:latin typeface="楷体" pitchFamily="49" charset="-122"/>
                <a:ea typeface="楷体" pitchFamily="49" charset="-122"/>
              </a:rPr>
              <a:t>左侧压油腔</a:t>
            </a:r>
            <a:r>
              <a:rPr lang="zh-CN" altLang="en-US" b="1" dirty="0">
                <a:latin typeface="楷体" pitchFamily="49" charset="-122"/>
                <a:ea typeface="楷体" pitchFamily="49" charset="-122"/>
              </a:rPr>
              <a:t>由于相互啮合的轮齿进入</a:t>
            </a:r>
            <a:r>
              <a:rPr lang="zh-CN" altLang="en-US" b="1" dirty="0" smtClean="0">
                <a:latin typeface="楷体" pitchFamily="49" charset="-122"/>
                <a:ea typeface="楷体" pitchFamily="49" charset="-122"/>
              </a:rPr>
              <a:t>啮合，密封容积</a:t>
            </a:r>
            <a:r>
              <a:rPr lang="zh-CN" altLang="en-US" b="1" dirty="0">
                <a:latin typeface="楷体" pitchFamily="49" charset="-122"/>
                <a:ea typeface="楷体" pitchFamily="49" charset="-122"/>
              </a:rPr>
              <a:t>不断减小，油液被挤出去，从压油腔输送出去</a:t>
            </a:r>
            <a:r>
              <a:rPr lang="zh-CN" altLang="en-US" b="1" dirty="0" smtClean="0">
                <a:latin typeface="楷体" pitchFamily="49" charset="-122"/>
                <a:ea typeface="楷体" pitchFamily="49" charset="-122"/>
              </a:rPr>
              <a:t>。</a:t>
            </a:r>
            <a:endParaRPr lang="en-US" altLang="zh-CN" b="1" dirty="0" smtClean="0">
              <a:latin typeface="楷体" pitchFamily="49" charset="-122"/>
              <a:ea typeface="楷体" pitchFamily="49" charset="-122"/>
            </a:endParaRPr>
          </a:p>
          <a:p>
            <a:pPr>
              <a:lnSpc>
                <a:spcPct val="150000"/>
              </a:lnSpc>
              <a:defRPr/>
            </a:pPr>
            <a:endParaRPr lang="zh-CN" altLang="en-US" dirty="0"/>
          </a:p>
        </p:txBody>
      </p:sp>
      <p:sp>
        <p:nvSpPr>
          <p:cNvPr id="5" name="矩形 4"/>
          <p:cNvSpPr/>
          <p:nvPr/>
        </p:nvSpPr>
        <p:spPr>
          <a:xfrm>
            <a:off x="657547" y="764704"/>
            <a:ext cx="1266693" cy="52322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r>
              <a:rPr lang="zh-CN" altLang="en-US" sz="2800" b="1" dirty="0" smtClean="0">
                <a:latin typeface="楷体" pitchFamily="49" charset="-122"/>
                <a:ea typeface="楷体" pitchFamily="49" charset="-122"/>
              </a:rPr>
              <a:t>压油腔</a:t>
            </a:r>
            <a:endParaRPr lang="zh-CN" altLang="en-US" sz="2800" dirty="0"/>
          </a:p>
        </p:txBody>
      </p:sp>
    </p:spTree>
    <p:controls>
      <mc:AlternateContent xmlns:mc="http://schemas.openxmlformats.org/markup-compatibility/2006">
        <mc:Choice xmlns:v="urn:schemas-microsoft-com:vml" Requires="v">
          <p:control spid="3092" name="ShockwaveFlash1" r:id="rId2" imgW="6588000" imgH="6858000"/>
        </mc:Choice>
        <mc:Fallback>
          <p:control name="ShockwaveFlash1" r:id="rId2" imgW="6588000" imgH="6858000">
            <p:pic>
              <p:nvPicPr>
                <p:cNvPr id="3" name="ShockwaveFlash1"/>
                <p:cNvPicPr>
                  <a:picLocks/>
                </p:cNvPicPr>
                <p:nvPr/>
              </p:nvPicPr>
              <p:blipFill>
                <a:blip r:embed="rId4"/>
                <a:stretch>
                  <a:fillRect/>
                </a:stretch>
              </p:blipFill>
              <p:spPr>
                <a:xfrm>
                  <a:off x="2555776" y="0"/>
                  <a:ext cx="6588224" cy="6858000"/>
                </a:xfrm>
                <a:prstGeom prst="rect">
                  <a:avLst/>
                </a:prstGeom>
              </p:spPr>
            </p:pic>
          </p:control>
        </mc:Fallback>
      </mc:AlternateContent>
    </p:controls>
    <p:extLst>
      <p:ext uri="{BB962C8B-B14F-4D97-AF65-F5344CB8AC3E}">
        <p14:creationId xmlns:p14="http://schemas.microsoft.com/office/powerpoint/2010/main" val="597700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14</a:t>
            </a:fld>
            <a:endParaRPr lang="en-US" altLang="zh-CN"/>
          </a:p>
        </p:txBody>
      </p:sp>
      <p:sp>
        <p:nvSpPr>
          <p:cNvPr id="5" name="矩形 4"/>
          <p:cNvSpPr/>
          <p:nvPr/>
        </p:nvSpPr>
        <p:spPr>
          <a:xfrm>
            <a:off x="1547664" y="5476015"/>
            <a:ext cx="6521152" cy="978729"/>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20000"/>
              </a:lnSpc>
            </a:pP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外啮合齿轮泵的齿轮转一周，每一齿谷</a:t>
            </a:r>
            <a:r>
              <a:rPr lang="zh-CN" altLang="en-US" b="1" dirty="0">
                <a:latin typeface="楷体" pitchFamily="49" charset="-122"/>
                <a:ea typeface="楷体" pitchFamily="49" charset="-122"/>
              </a:rPr>
              <a:t>均在吸油口吸</a:t>
            </a:r>
            <a:r>
              <a:rPr lang="zh-CN" altLang="en-US" b="1" dirty="0" smtClean="0">
                <a:latin typeface="楷体" pitchFamily="49" charset="-122"/>
                <a:ea typeface="楷体" pitchFamily="49" charset="-122"/>
              </a:rPr>
              <a:t>油液一次，在</a:t>
            </a:r>
            <a:r>
              <a:rPr lang="zh-CN" altLang="en-US" b="1" dirty="0">
                <a:latin typeface="楷体" pitchFamily="49" charset="-122"/>
                <a:ea typeface="楷体" pitchFamily="49" charset="-122"/>
              </a:rPr>
              <a:t>压油口压</a:t>
            </a:r>
            <a:r>
              <a:rPr lang="zh-CN" altLang="en-US" b="1" dirty="0" smtClean="0">
                <a:latin typeface="楷体" pitchFamily="49" charset="-122"/>
                <a:ea typeface="楷体" pitchFamily="49" charset="-122"/>
              </a:rPr>
              <a:t>油液一次。</a:t>
            </a:r>
            <a:endParaRPr lang="zh-CN" altLang="en-US" dirty="0"/>
          </a:p>
        </p:txBody>
      </p:sp>
      <p:sp>
        <p:nvSpPr>
          <p:cNvPr id="6" name="椭圆 5"/>
          <p:cNvSpPr/>
          <p:nvPr/>
        </p:nvSpPr>
        <p:spPr>
          <a:xfrm>
            <a:off x="6516216" y="922553"/>
            <a:ext cx="2520280" cy="1202432"/>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600" b="1" dirty="0" smtClean="0">
                <a:solidFill>
                  <a:schemeClr val="tx1"/>
                </a:solidFill>
                <a:latin typeface="楷体" pitchFamily="49" charset="-122"/>
                <a:ea typeface="楷体" pitchFamily="49" charset="-122"/>
              </a:rPr>
              <a:t>泵</a:t>
            </a:r>
            <a:r>
              <a:rPr lang="zh-CN" altLang="en-US" sz="1600" b="1" dirty="0">
                <a:solidFill>
                  <a:schemeClr val="tx1"/>
                </a:solidFill>
                <a:latin typeface="楷体" pitchFamily="49" charset="-122"/>
                <a:ea typeface="楷体" pitchFamily="49" charset="-122"/>
              </a:rPr>
              <a:t>的齿轮转动方向改变，会有什么情况</a:t>
            </a:r>
            <a:r>
              <a:rPr lang="zh-CN" altLang="en-US" sz="1400" b="1" dirty="0">
                <a:solidFill>
                  <a:schemeClr val="tx1"/>
                </a:solidFill>
                <a:latin typeface="楷体" pitchFamily="49" charset="-122"/>
                <a:ea typeface="楷体" pitchFamily="49" charset="-122"/>
              </a:rPr>
              <a:t>发生？</a:t>
            </a:r>
            <a:endParaRPr lang="zh-CN" altLang="en-US" sz="1400" dirty="0">
              <a:solidFill>
                <a:schemeClr val="tx1"/>
              </a:solidFill>
            </a:endParaRPr>
          </a:p>
        </p:txBody>
      </p:sp>
    </p:spTree>
    <p:controls>
      <mc:AlternateContent xmlns:mc="http://schemas.openxmlformats.org/markup-compatibility/2006">
        <mc:Choice xmlns:v="urn:schemas-microsoft-com:vml" Requires="v">
          <p:control spid="4116" name="ShockwaveFlash1" r:id="rId2" imgW="4737240" imgH="4003560"/>
        </mc:Choice>
        <mc:Fallback>
          <p:control name="ShockwaveFlash1" r:id="rId2" imgW="4737240" imgH="4003560">
            <p:pic>
              <p:nvPicPr>
                <p:cNvPr id="3" name="ShockwaveFlash1"/>
                <p:cNvPicPr>
                  <a:picLocks/>
                </p:cNvPicPr>
                <p:nvPr/>
              </p:nvPicPr>
              <p:blipFill>
                <a:blip r:embed="rId4"/>
                <a:stretch>
                  <a:fillRect/>
                </a:stretch>
              </p:blipFill>
              <p:spPr>
                <a:xfrm>
                  <a:off x="1547664" y="1204220"/>
                  <a:ext cx="4737328" cy="4005064"/>
                </a:xfrm>
                <a:prstGeom prst="rect">
                  <a:avLst/>
                </a:prstGeom>
              </p:spPr>
            </p:pic>
          </p:control>
        </mc:Fallback>
      </mc:AlternateContent>
    </p:controls>
    <p:extLst>
      <p:ext uri="{BB962C8B-B14F-4D97-AF65-F5344CB8AC3E}">
        <p14:creationId xmlns:p14="http://schemas.microsoft.com/office/powerpoint/2010/main" val="1963022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15</a:t>
            </a:fld>
            <a:endParaRPr lang="en-US" altLang="zh-CN"/>
          </a:p>
        </p:txBody>
      </p:sp>
      <p:sp>
        <p:nvSpPr>
          <p:cNvPr id="4" name="矩形 3"/>
          <p:cNvSpPr/>
          <p:nvPr/>
        </p:nvSpPr>
        <p:spPr>
          <a:xfrm>
            <a:off x="6098618" y="2136921"/>
            <a:ext cx="2587782" cy="397031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50000"/>
              </a:lnSpc>
              <a:defRPr/>
            </a:pPr>
            <a:r>
              <a:rPr lang="zh-CN" altLang="en-US" b="1" dirty="0" smtClean="0">
                <a:latin typeface="楷体" pitchFamily="49" charset="-122"/>
                <a:ea typeface="楷体" pitchFamily="49" charset="-122"/>
              </a:rPr>
              <a:t>    齿轮啮合点处的齿面接触线分隔高压、低压两腔起着配油作用，因此在齿轮泵中不需要设置专门的配流机构。</a:t>
            </a:r>
            <a:endParaRPr lang="zh-CN" altLang="en-US" b="1" dirty="0">
              <a:latin typeface="楷体" pitchFamily="49" charset="-122"/>
              <a:ea typeface="楷体" pitchFamily="49" charset="-122"/>
            </a:endParaRPr>
          </a:p>
        </p:txBody>
      </p:sp>
      <p:sp>
        <p:nvSpPr>
          <p:cNvPr id="6" name="矩形 5"/>
          <p:cNvSpPr/>
          <p:nvPr/>
        </p:nvSpPr>
        <p:spPr>
          <a:xfrm>
            <a:off x="-40914" y="1166"/>
            <a:ext cx="9184914" cy="13849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sz="2800" b="1" dirty="0" smtClean="0">
                <a:latin typeface="楷体" pitchFamily="49" charset="-122"/>
                <a:ea typeface="楷体" pitchFamily="49" charset="-122"/>
              </a:rPr>
              <a:t> </a:t>
            </a:r>
            <a:endParaRPr lang="en-US" altLang="zh-CN" sz="1400" b="1" dirty="0" smtClean="0">
              <a:latin typeface="楷体" pitchFamily="49" charset="-122"/>
              <a:ea typeface="楷体" pitchFamily="49" charset="-122"/>
            </a:endParaRPr>
          </a:p>
          <a:p>
            <a:pPr algn="ctr"/>
            <a:r>
              <a:rPr lang="zh-CN" altLang="en-US" sz="2800" b="1" dirty="0" smtClean="0">
                <a:latin typeface="楷体" pitchFamily="49" charset="-122"/>
                <a:ea typeface="楷体" pitchFamily="49" charset="-122"/>
              </a:rPr>
              <a:t>具备</a:t>
            </a:r>
            <a:r>
              <a:rPr lang="zh-CN" altLang="en-US" sz="2800" b="1" dirty="0">
                <a:latin typeface="楷体" pitchFamily="49" charset="-122"/>
                <a:ea typeface="楷体" pitchFamily="49" charset="-122"/>
              </a:rPr>
              <a:t>配油</a:t>
            </a:r>
            <a:r>
              <a:rPr lang="zh-CN" altLang="en-US" sz="2800" b="1" dirty="0" smtClean="0">
                <a:latin typeface="楷体" pitchFamily="49" charset="-122"/>
                <a:ea typeface="楷体" pitchFamily="49" charset="-122"/>
              </a:rPr>
              <a:t>装置</a:t>
            </a:r>
            <a:endParaRPr lang="en-US" altLang="zh-CN" sz="2800" b="1" dirty="0" smtClean="0">
              <a:latin typeface="楷体" pitchFamily="49" charset="-122"/>
              <a:ea typeface="楷体" pitchFamily="49" charset="-122"/>
            </a:endParaRPr>
          </a:p>
          <a:p>
            <a:endParaRPr lang="zh-CN" altLang="en-US" sz="2800" dirty="0"/>
          </a:p>
        </p:txBody>
      </p:sp>
    </p:spTree>
    <p:controls>
      <mc:AlternateContent xmlns:mc="http://schemas.openxmlformats.org/markup-compatibility/2006">
        <mc:Choice xmlns:v="urn:schemas-microsoft-com:vml" Requires="v">
          <p:control spid="5139" name="ShockwaveFlash1" r:id="rId2" imgW="5256360" imgH="5472000"/>
        </mc:Choice>
        <mc:Fallback>
          <p:control name="ShockwaveFlash1" r:id="rId2" imgW="5256360" imgH="5472000">
            <p:pic>
              <p:nvPicPr>
                <p:cNvPr id="3" name="ShockwaveFlash1"/>
                <p:cNvPicPr>
                  <a:picLocks/>
                </p:cNvPicPr>
                <p:nvPr/>
              </p:nvPicPr>
              <p:blipFill>
                <a:blip r:embed="rId4"/>
                <a:stretch>
                  <a:fillRect/>
                </a:stretch>
              </p:blipFill>
              <p:spPr>
                <a:xfrm>
                  <a:off x="107504" y="1386161"/>
                  <a:ext cx="5256584" cy="5471839"/>
                </a:xfrm>
                <a:prstGeom prst="rect">
                  <a:avLst/>
                </a:prstGeom>
              </p:spPr>
            </p:pic>
          </p:control>
        </mc:Fallback>
      </mc:AlternateContent>
    </p:controls>
    <p:extLst>
      <p:ext uri="{BB962C8B-B14F-4D97-AF65-F5344CB8AC3E}">
        <p14:creationId xmlns:p14="http://schemas.microsoft.com/office/powerpoint/2010/main" val="12712683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52120" y="1832035"/>
            <a:ext cx="2808312" cy="452431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defRPr/>
            </a:pPr>
            <a:r>
              <a:rPr lang="zh-CN" altLang="en-US" b="1" dirty="0" smtClean="0">
                <a:latin typeface="楷体" pitchFamily="49" charset="-122"/>
                <a:ea typeface="楷体" pitchFamily="49" charset="-122"/>
              </a:rPr>
              <a:t>    泵右侧</a:t>
            </a:r>
            <a:r>
              <a:rPr lang="zh-CN" altLang="en-US" b="1" dirty="0">
                <a:latin typeface="楷体" pitchFamily="49" charset="-122"/>
                <a:ea typeface="楷体" pitchFamily="49" charset="-122"/>
              </a:rPr>
              <a:t>吸油腔由于相互啮合的轮齿逐渐脱开，密封工作容积逐渐增大，形成部分真空，油液经吸油管吸入吸油腔</a:t>
            </a:r>
            <a:r>
              <a:rPr lang="zh-CN" altLang="en-US" b="1" dirty="0" smtClean="0">
                <a:latin typeface="楷体" pitchFamily="49" charset="-122"/>
                <a:ea typeface="楷体" pitchFamily="49" charset="-122"/>
              </a:rPr>
              <a:t>。外啮合齿轮泵具有自吸能力。</a:t>
            </a:r>
            <a:endParaRPr lang="zh-CN" altLang="en-US" b="1" dirty="0">
              <a:latin typeface="楷体" pitchFamily="49" charset="-122"/>
              <a:ea typeface="楷体" pitchFamily="49" charset="-122"/>
            </a:endParaRPr>
          </a:p>
        </p:txBody>
      </p:sp>
      <p:sp>
        <p:nvSpPr>
          <p:cNvPr id="5" name="灯片编号占位符 4"/>
          <p:cNvSpPr>
            <a:spLocks noGrp="1"/>
          </p:cNvSpPr>
          <p:nvPr>
            <p:ph type="sldNum" sz="quarter" idx="12"/>
          </p:nvPr>
        </p:nvSpPr>
        <p:spPr/>
        <p:txBody>
          <a:bodyPr/>
          <a:lstStyle/>
          <a:p>
            <a:pPr>
              <a:defRPr/>
            </a:pPr>
            <a:fld id="{E2A4752E-CB19-45D7-A50F-38579156723E}" type="slidenum">
              <a:rPr lang="en-US" altLang="zh-CN" smtClean="0"/>
              <a:pPr>
                <a:defRPr/>
              </a:pPr>
              <a:t>16</a:t>
            </a:fld>
            <a:endParaRPr lang="en-US" altLang="zh-CN"/>
          </a:p>
        </p:txBody>
      </p:sp>
      <p:pic>
        <p:nvPicPr>
          <p:cNvPr id="6146" name="Picture 2" descr="C:\Users\wangqiang\Desktop\QQ截图201509051011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690368"/>
            <a:ext cx="3960440" cy="516763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0914" y="1166"/>
            <a:ext cx="9184914" cy="138499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sz="2800" b="1" dirty="0" smtClean="0">
                <a:latin typeface="楷体" pitchFamily="49" charset="-122"/>
                <a:ea typeface="楷体" pitchFamily="49" charset="-122"/>
              </a:rPr>
              <a:t> </a:t>
            </a:r>
            <a:endParaRPr lang="en-US" altLang="zh-CN" sz="1400" b="1" dirty="0" smtClean="0">
              <a:latin typeface="楷体" pitchFamily="49" charset="-122"/>
              <a:ea typeface="楷体" pitchFamily="49" charset="-122"/>
            </a:endParaRPr>
          </a:p>
          <a:p>
            <a:pPr algn="ctr"/>
            <a:r>
              <a:rPr lang="zh-CN" altLang="en-US" sz="2800" b="1" dirty="0" smtClean="0">
                <a:latin typeface="楷体" pitchFamily="49" charset="-122"/>
                <a:ea typeface="楷体" pitchFamily="49" charset="-122"/>
              </a:rPr>
              <a:t>具有自吸能力</a:t>
            </a:r>
            <a:endParaRPr lang="en-US" altLang="zh-CN" sz="2800" b="1" dirty="0" smtClean="0">
              <a:latin typeface="楷体" pitchFamily="49" charset="-122"/>
              <a:ea typeface="楷体" pitchFamily="49" charset="-122"/>
            </a:endParaRPr>
          </a:p>
          <a:p>
            <a:endParaRPr lang="zh-CN" altLang="en-US" sz="2800" dirty="0"/>
          </a:p>
        </p:txBody>
      </p:sp>
    </p:spTree>
    <p:extLst>
      <p:ext uri="{BB962C8B-B14F-4D97-AF65-F5344CB8AC3E}">
        <p14:creationId xmlns:p14="http://schemas.microsoft.com/office/powerpoint/2010/main" val="2126498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187624" y="5778645"/>
            <a:ext cx="2094820" cy="6263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eaLnBrk="1" hangingPunct="1">
              <a:spcBef>
                <a:spcPct val="50000"/>
              </a:spcBef>
            </a:pPr>
            <a:r>
              <a:rPr lang="zh-CN" altLang="en-US" b="1" dirty="0" smtClean="0">
                <a:solidFill>
                  <a:srgbClr val="006600"/>
                </a:solidFill>
                <a:latin typeface="楷体" pitchFamily="49" charset="-122"/>
                <a:ea typeface="楷体" pitchFamily="49" charset="-122"/>
              </a:rPr>
              <a:t>齿轮进入啮合</a:t>
            </a:r>
            <a:endParaRPr lang="zh-CN" altLang="en-US" b="1" dirty="0">
              <a:solidFill>
                <a:srgbClr val="006600"/>
              </a:solidFill>
              <a:latin typeface="楷体" pitchFamily="49" charset="-122"/>
              <a:ea typeface="楷体" pitchFamily="49" charset="-122"/>
            </a:endParaRPr>
          </a:p>
        </p:txBody>
      </p:sp>
      <p:sp>
        <p:nvSpPr>
          <p:cNvPr id="7" name="矩形 6"/>
          <p:cNvSpPr/>
          <p:nvPr/>
        </p:nvSpPr>
        <p:spPr>
          <a:xfrm>
            <a:off x="1187624" y="5002940"/>
            <a:ext cx="2150368" cy="6455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eaLnBrk="1" hangingPunct="1">
              <a:spcBef>
                <a:spcPct val="50000"/>
              </a:spcBef>
            </a:pPr>
            <a:r>
              <a:rPr lang="zh-CN" altLang="en-US" b="1" dirty="0" smtClean="0">
                <a:solidFill>
                  <a:srgbClr val="006600"/>
                </a:solidFill>
                <a:latin typeface="楷体" pitchFamily="49" charset="-122"/>
                <a:ea typeface="楷体" pitchFamily="49" charset="-122"/>
              </a:rPr>
              <a:t>齿轮脱离啮合</a:t>
            </a:r>
            <a:endParaRPr lang="zh-CN" altLang="en-US" b="1" dirty="0">
              <a:solidFill>
                <a:srgbClr val="006600"/>
              </a:solidFill>
              <a:latin typeface="楷体" pitchFamily="49" charset="-122"/>
              <a:ea typeface="楷体" pitchFamily="49" charset="-122"/>
            </a:endParaRPr>
          </a:p>
        </p:txBody>
      </p:sp>
      <p:sp>
        <p:nvSpPr>
          <p:cNvPr id="12" name="椭圆 11"/>
          <p:cNvSpPr/>
          <p:nvPr/>
        </p:nvSpPr>
        <p:spPr>
          <a:xfrm>
            <a:off x="4290556" y="5778645"/>
            <a:ext cx="1440160" cy="700833"/>
          </a:xfrm>
          <a:prstGeom prst="ellipse">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eaLnBrk="1" hangingPunct="1">
              <a:spcBef>
                <a:spcPct val="50000"/>
              </a:spcBef>
            </a:pPr>
            <a:r>
              <a:rPr lang="zh-CN" altLang="en-US" sz="2800" b="1" dirty="0" smtClean="0">
                <a:latin typeface="楷体" pitchFamily="49" charset="-122"/>
                <a:ea typeface="楷体" pitchFamily="49" charset="-122"/>
              </a:rPr>
              <a:t>压油</a:t>
            </a:r>
            <a:endParaRPr lang="zh-CN" altLang="en-US" sz="2800" b="1" dirty="0">
              <a:latin typeface="楷体" pitchFamily="49" charset="-122"/>
              <a:ea typeface="楷体" pitchFamily="49" charset="-122"/>
            </a:endParaRPr>
          </a:p>
        </p:txBody>
      </p:sp>
      <p:sp>
        <p:nvSpPr>
          <p:cNvPr id="13" name="椭圆 12"/>
          <p:cNvSpPr/>
          <p:nvPr/>
        </p:nvSpPr>
        <p:spPr>
          <a:xfrm>
            <a:off x="4312260" y="4987733"/>
            <a:ext cx="1418456" cy="675945"/>
          </a:xfrm>
          <a:prstGeom prst="ellipse">
            <a:avLst/>
          </a:prstGeom>
          <a:solidFill>
            <a:schemeClr val="accent1">
              <a:lumMod val="75000"/>
            </a:schemeClr>
          </a:solidFill>
        </p:spPr>
        <p:style>
          <a:lnRef idx="2">
            <a:schemeClr val="accent2"/>
          </a:lnRef>
          <a:fillRef idx="1">
            <a:schemeClr val="lt1"/>
          </a:fillRef>
          <a:effectRef idx="0">
            <a:schemeClr val="accent2"/>
          </a:effectRef>
          <a:fontRef idx="minor">
            <a:schemeClr val="dk1"/>
          </a:fontRef>
        </p:style>
        <p:txBody>
          <a:bodyPr rtlCol="0" anchor="ctr"/>
          <a:lstStyle/>
          <a:p>
            <a:pPr eaLnBrk="1" hangingPunct="1">
              <a:spcBef>
                <a:spcPct val="50000"/>
              </a:spcBef>
            </a:pPr>
            <a:r>
              <a:rPr lang="zh-CN" altLang="en-US" sz="2800" b="1" dirty="0" smtClean="0">
                <a:latin typeface="楷体" pitchFamily="49" charset="-122"/>
                <a:ea typeface="楷体" pitchFamily="49" charset="-122"/>
              </a:rPr>
              <a:t>吸油</a:t>
            </a:r>
            <a:endParaRPr lang="zh-CN" altLang="en-US" sz="2800" b="1" dirty="0">
              <a:latin typeface="楷体" pitchFamily="49" charset="-122"/>
              <a:ea typeface="楷体" pitchFamily="49" charset="-122"/>
            </a:endParaRPr>
          </a:p>
        </p:txBody>
      </p:sp>
      <p:sp>
        <p:nvSpPr>
          <p:cNvPr id="10" name="矩形 9"/>
          <p:cNvSpPr/>
          <p:nvPr/>
        </p:nvSpPr>
        <p:spPr>
          <a:xfrm>
            <a:off x="0" y="0"/>
            <a:ext cx="9144000" cy="1484784"/>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pPr algn="ctr">
              <a:lnSpc>
                <a:spcPct val="125000"/>
              </a:lnSpc>
              <a:defRPr/>
            </a:pPr>
            <a:r>
              <a:rPr lang="zh-CN" altLang="en-US" sz="2800" b="1" dirty="0">
                <a:solidFill>
                  <a:schemeClr val="tx1"/>
                </a:solidFill>
                <a:latin typeface="楷体" pitchFamily="49" charset="-122"/>
                <a:ea typeface="楷体" pitchFamily="49" charset="-122"/>
              </a:rPr>
              <a:t>外啮合齿轮泵结构</a:t>
            </a:r>
            <a:r>
              <a:rPr lang="zh-CN" altLang="en-US" sz="2800" b="1" dirty="0" smtClean="0">
                <a:solidFill>
                  <a:schemeClr val="tx1"/>
                </a:solidFill>
                <a:latin typeface="楷体" pitchFamily="49" charset="-122"/>
                <a:ea typeface="楷体" pitchFamily="49" charset="-122"/>
              </a:rPr>
              <a:t>特点一</a:t>
            </a:r>
            <a:endParaRPr lang="en-US" altLang="zh-CN" sz="2800" b="1" dirty="0" smtClean="0">
              <a:solidFill>
                <a:schemeClr val="tx1"/>
              </a:solidFill>
              <a:latin typeface="楷体" pitchFamily="49" charset="-122"/>
              <a:ea typeface="楷体" pitchFamily="49" charset="-122"/>
            </a:endParaRPr>
          </a:p>
          <a:p>
            <a:pPr algn="ctr">
              <a:lnSpc>
                <a:spcPct val="125000"/>
              </a:lnSpc>
              <a:defRPr/>
            </a:pPr>
            <a:r>
              <a:rPr lang="zh-CN" altLang="en-US" sz="2800" b="1" dirty="0" smtClean="0">
                <a:latin typeface="楷体" pitchFamily="49" charset="-122"/>
                <a:ea typeface="楷体" pitchFamily="49" charset="-122"/>
              </a:rPr>
              <a:t>齿轮泵</a:t>
            </a:r>
            <a:r>
              <a:rPr lang="zh-CN" altLang="en-US" sz="2800" b="1" dirty="0">
                <a:latin typeface="楷体" pitchFamily="49" charset="-122"/>
                <a:ea typeface="楷体" pitchFamily="49" charset="-122"/>
              </a:rPr>
              <a:t>吸油和压油的方向是由啮合齿轮转向</a:t>
            </a:r>
            <a:r>
              <a:rPr lang="zh-CN" altLang="en-US" sz="2800" b="1" dirty="0" smtClean="0">
                <a:latin typeface="楷体" pitchFamily="49" charset="-122"/>
                <a:ea typeface="楷体" pitchFamily="49" charset="-122"/>
              </a:rPr>
              <a:t>决定的</a:t>
            </a:r>
            <a:endParaRPr lang="en-US" altLang="zh-CN" sz="2800" b="1" dirty="0">
              <a:latin typeface="楷体" pitchFamily="49" charset="-122"/>
              <a:ea typeface="楷体" pitchFamily="49" charset="-122"/>
            </a:endParaRPr>
          </a:p>
        </p:txBody>
      </p:sp>
      <p:cxnSp>
        <p:nvCxnSpPr>
          <p:cNvPr id="5" name="直接箭头连接符 4"/>
          <p:cNvCxnSpPr>
            <a:stCxn id="7" idx="3"/>
          </p:cNvCxnSpPr>
          <p:nvPr/>
        </p:nvCxnSpPr>
        <p:spPr>
          <a:xfrm>
            <a:off x="3337992" y="5325706"/>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3"/>
          </p:cNvCxnSpPr>
          <p:nvPr/>
        </p:nvCxnSpPr>
        <p:spPr>
          <a:xfrm>
            <a:off x="3282444" y="6091829"/>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228184" y="2093216"/>
            <a:ext cx="2376264" cy="440120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5000"/>
              </a:lnSpc>
            </a:pPr>
            <a:r>
              <a:rPr lang="zh-CN" altLang="en-US"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通过</a:t>
            </a:r>
            <a:r>
              <a:rPr lang="zh-CN" altLang="en-US" sz="2000" b="1" dirty="0">
                <a:latin typeface="楷体" pitchFamily="49" charset="-122"/>
                <a:ea typeface="楷体" pitchFamily="49" charset="-122"/>
              </a:rPr>
              <a:t>改变外啮合</a:t>
            </a:r>
            <a:r>
              <a:rPr lang="zh-CN" altLang="en-US" sz="2000" b="1" dirty="0" smtClean="0">
                <a:latin typeface="楷体" pitchFamily="49" charset="-122"/>
                <a:ea typeface="楷体" pitchFamily="49" charset="-122"/>
              </a:rPr>
              <a:t>齿轮转向可改变齿轮泵吸</a:t>
            </a:r>
            <a:r>
              <a:rPr lang="zh-CN" altLang="en-US" sz="2000" b="1" dirty="0">
                <a:latin typeface="楷体" pitchFamily="49" charset="-122"/>
                <a:ea typeface="楷体" pitchFamily="49" charset="-122"/>
              </a:rPr>
              <a:t>、压油的位置，但大部分齿轮泵不具备此</a:t>
            </a:r>
            <a:r>
              <a:rPr lang="zh-CN" altLang="en-US" sz="2000" b="1" dirty="0" smtClean="0">
                <a:latin typeface="楷体" pitchFamily="49" charset="-122"/>
                <a:ea typeface="楷体" pitchFamily="49" charset="-122"/>
              </a:rPr>
              <a:t>功能</a:t>
            </a:r>
            <a:r>
              <a:rPr lang="en-US" altLang="zh-CN" sz="2000" b="1" dirty="0" smtClean="0">
                <a:latin typeface="楷体" pitchFamily="49" charset="-122"/>
                <a:ea typeface="楷体" pitchFamily="49" charset="-122"/>
              </a:rPr>
              <a:t>(</a:t>
            </a:r>
            <a:r>
              <a:rPr lang="zh-CN" altLang="en-US" sz="2000" b="1" dirty="0" smtClean="0">
                <a:latin typeface="楷体" pitchFamily="49" charset="-122"/>
                <a:ea typeface="楷体" pitchFamily="49" charset="-122"/>
              </a:rPr>
              <a:t>例如其吸</a:t>
            </a:r>
            <a:r>
              <a:rPr lang="zh-CN" altLang="en-US" sz="2000" b="1" dirty="0">
                <a:latin typeface="楷体" pitchFamily="49" charset="-122"/>
                <a:ea typeface="楷体" pitchFamily="49" charset="-122"/>
              </a:rPr>
              <a:t>、压油口管径不</a:t>
            </a:r>
            <a:r>
              <a:rPr lang="zh-CN" altLang="en-US" sz="2000" b="1" dirty="0" smtClean="0">
                <a:latin typeface="楷体" pitchFamily="49" charset="-122"/>
                <a:ea typeface="楷体" pitchFamily="49" charset="-122"/>
              </a:rPr>
              <a:t>同等原因）。</a:t>
            </a:r>
            <a:endParaRPr lang="en-US" altLang="zh-CN" sz="2000" b="1" dirty="0" smtClean="0">
              <a:latin typeface="楷体" pitchFamily="49" charset="-122"/>
              <a:ea typeface="楷体" pitchFamily="49" charset="-122"/>
            </a:endParaRPr>
          </a:p>
          <a:p>
            <a:pPr>
              <a:lnSpc>
                <a:spcPct val="125000"/>
              </a:lnSpc>
            </a:pPr>
            <a:r>
              <a:rPr lang="en-US" altLang="zh-CN" sz="2000" b="1" dirty="0">
                <a:latin typeface="楷体" pitchFamily="49" charset="-122"/>
                <a:ea typeface="楷体" pitchFamily="49" charset="-122"/>
              </a:rPr>
              <a:t> </a:t>
            </a:r>
            <a:r>
              <a:rPr lang="en-US" altLang="zh-CN" sz="2000"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齿轮泵与电机连接时应注意看齿轮泵轴转动方向标志说明。</a:t>
            </a:r>
            <a:endParaRPr lang="zh-CN" altLang="en-US" sz="2000" dirty="0"/>
          </a:p>
        </p:txBody>
      </p:sp>
      <p:sp>
        <p:nvSpPr>
          <p:cNvPr id="2" name="灯片编号占位符 1"/>
          <p:cNvSpPr>
            <a:spLocks noGrp="1"/>
          </p:cNvSpPr>
          <p:nvPr>
            <p:ph type="sldNum" sz="quarter" idx="12"/>
          </p:nvPr>
        </p:nvSpPr>
        <p:spPr/>
        <p:txBody>
          <a:bodyPr/>
          <a:lstStyle/>
          <a:p>
            <a:pPr>
              <a:defRPr/>
            </a:pPr>
            <a:fld id="{B90B1C8A-9160-4F46-BA07-9401B885065C}" type="slidenum">
              <a:rPr lang="en-US" altLang="zh-CN" smtClean="0"/>
              <a:pPr>
                <a:defRPr/>
              </a:pPr>
              <a:t>17</a:t>
            </a:fld>
            <a:endParaRPr lang="en-US" altLang="zh-CN"/>
          </a:p>
        </p:txBody>
      </p:sp>
      <p:pic>
        <p:nvPicPr>
          <p:cNvPr id="8194" name="Picture 2" descr="C:\Users\wangqiang\Desktop\QQ截图201509051013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9602" y="1988840"/>
            <a:ext cx="2721886" cy="2404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837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84168" y="2204863"/>
            <a:ext cx="2664296" cy="127419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20000"/>
              </a:lnSpc>
            </a:pPr>
            <a:r>
              <a:rPr lang="zh-CN" altLang="en-US"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这也是齿轮泵和其他类型容积式液压泵的不同之处。</a:t>
            </a:r>
            <a:endParaRPr lang="zh-CN" altLang="en-US" sz="2000" dirty="0">
              <a:latin typeface="楷体" pitchFamily="49" charset="-122"/>
              <a:ea typeface="楷体" pitchFamily="49" charset="-122"/>
            </a:endParaRPr>
          </a:p>
        </p:txBody>
      </p:sp>
      <p:sp>
        <p:nvSpPr>
          <p:cNvPr id="5" name="矩形 4"/>
          <p:cNvSpPr/>
          <p:nvPr/>
        </p:nvSpPr>
        <p:spPr>
          <a:xfrm>
            <a:off x="0" y="0"/>
            <a:ext cx="9144000" cy="1412776"/>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pPr algn="ctr">
              <a:lnSpc>
                <a:spcPct val="125000"/>
              </a:lnSpc>
              <a:defRPr/>
            </a:pPr>
            <a:r>
              <a:rPr lang="zh-CN" altLang="en-US" sz="2800" b="1" dirty="0">
                <a:solidFill>
                  <a:schemeClr val="tx1"/>
                </a:solidFill>
                <a:latin typeface="楷体" pitchFamily="49" charset="-122"/>
                <a:ea typeface="楷体" pitchFamily="49" charset="-122"/>
              </a:rPr>
              <a:t>外啮合齿轮泵结构</a:t>
            </a:r>
            <a:r>
              <a:rPr lang="zh-CN" altLang="en-US" sz="2800" b="1" dirty="0" smtClean="0">
                <a:solidFill>
                  <a:schemeClr val="tx1"/>
                </a:solidFill>
                <a:latin typeface="楷体" pitchFamily="49" charset="-122"/>
                <a:ea typeface="楷体" pitchFamily="49" charset="-122"/>
              </a:rPr>
              <a:t>特点二</a:t>
            </a:r>
            <a:endParaRPr lang="en-US" altLang="zh-CN" sz="2800" b="1" dirty="0" smtClean="0">
              <a:solidFill>
                <a:schemeClr val="tx1"/>
              </a:solidFill>
              <a:latin typeface="楷体" pitchFamily="49" charset="-122"/>
              <a:ea typeface="楷体" pitchFamily="49" charset="-122"/>
            </a:endParaRPr>
          </a:p>
          <a:p>
            <a:pPr algn="ctr">
              <a:lnSpc>
                <a:spcPct val="125000"/>
              </a:lnSpc>
              <a:defRPr/>
            </a:pPr>
            <a:r>
              <a:rPr lang="zh-CN" altLang="en-US" sz="2800" b="1" dirty="0" smtClean="0">
                <a:latin typeface="楷体" pitchFamily="49" charset="-122"/>
                <a:ea typeface="楷体" pitchFamily="49" charset="-122"/>
              </a:rPr>
              <a:t>齿轮泵</a:t>
            </a:r>
            <a:r>
              <a:rPr lang="zh-CN" altLang="en-US" sz="2800" b="1" dirty="0">
                <a:latin typeface="楷体" pitchFamily="49" charset="-122"/>
                <a:ea typeface="楷体" pitchFamily="49" charset="-122"/>
              </a:rPr>
              <a:t>中不需要设置专门的配流机构</a:t>
            </a:r>
            <a:endParaRPr lang="en-US" altLang="zh-CN" sz="2800" b="1" dirty="0">
              <a:latin typeface="楷体" pitchFamily="49" charset="-122"/>
              <a:ea typeface="楷体" pitchFamily="49" charset="-122"/>
            </a:endParaRPr>
          </a:p>
        </p:txBody>
      </p:sp>
      <p:sp>
        <p:nvSpPr>
          <p:cNvPr id="3" name="灯片编号占位符 2"/>
          <p:cNvSpPr>
            <a:spLocks noGrp="1"/>
          </p:cNvSpPr>
          <p:nvPr>
            <p:ph type="sldNum" sz="quarter" idx="12"/>
          </p:nvPr>
        </p:nvSpPr>
        <p:spPr/>
        <p:txBody>
          <a:bodyPr/>
          <a:lstStyle/>
          <a:p>
            <a:pPr>
              <a:defRPr/>
            </a:pPr>
            <a:fld id="{B90B1C8A-9160-4F46-BA07-9401B885065C}" type="slidenum">
              <a:rPr lang="en-US" altLang="zh-CN" smtClean="0"/>
              <a:pPr>
                <a:defRPr/>
              </a:pPr>
              <a:t>18</a:t>
            </a:fld>
            <a:endParaRPr lang="en-US" altLang="zh-CN"/>
          </a:p>
        </p:txBody>
      </p:sp>
      <p:pic>
        <p:nvPicPr>
          <p:cNvPr id="9218" name="Picture 2" descr="C:\Users\wangqiang\Desktop\QQ截图201509051013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025937"/>
            <a:ext cx="4529025" cy="40011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wangqiang\Desktop\QQ截图201509042206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180" y="3933056"/>
            <a:ext cx="2448272" cy="255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3718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idx="1"/>
          </p:nvPr>
        </p:nvSpPr>
        <p:spPr>
          <a:xfrm>
            <a:off x="1331640" y="1340768"/>
            <a:ext cx="8686800" cy="798513"/>
          </a:xfrm>
        </p:spPr>
        <p:txBody>
          <a:bodyPr/>
          <a:lstStyle/>
          <a:p>
            <a:pPr lvl="1" eaLnBrk="1" hangingPunct="1">
              <a:buFont typeface="Wingdings" pitchFamily="2" charset="2"/>
              <a:buNone/>
              <a:defRPr/>
            </a:pPr>
            <a:r>
              <a:rPr lang="en-US" altLang="zh-CN" sz="2800" b="1" dirty="0" smtClean="0">
                <a:latin typeface="楷体" pitchFamily="49" charset="-122"/>
                <a:ea typeface="楷体" pitchFamily="49" charset="-122"/>
              </a:rPr>
              <a:t>4</a:t>
            </a:r>
            <a:r>
              <a:rPr lang="zh-CN" altLang="en-US" sz="2800" b="1" dirty="0" smtClean="0">
                <a:latin typeface="楷体" pitchFamily="49" charset="-122"/>
                <a:ea typeface="楷体" pitchFamily="49" charset="-122"/>
              </a:rPr>
              <a:t>、外啮合齿轮泵的排量与流量</a:t>
            </a:r>
          </a:p>
        </p:txBody>
      </p:sp>
      <p:sp>
        <p:nvSpPr>
          <p:cNvPr id="7" name="矩形 6"/>
          <p:cNvSpPr/>
          <p:nvPr/>
        </p:nvSpPr>
        <p:spPr>
          <a:xfrm>
            <a:off x="5652120" y="2525040"/>
            <a:ext cx="2988332" cy="3942094"/>
          </a:xfrm>
          <a:prstGeom prst="rect">
            <a:avLst/>
          </a:prstGeom>
          <a:solidFill>
            <a:schemeClr val="accent3">
              <a:lumMod val="20000"/>
              <a:lumOff val="80000"/>
            </a:schemeClr>
          </a:solidFill>
        </p:spPr>
        <p:style>
          <a:lnRef idx="2">
            <a:schemeClr val="accent3"/>
          </a:lnRef>
          <a:fillRef idx="1">
            <a:schemeClr val="lt1"/>
          </a:fillRef>
          <a:effectRef idx="0">
            <a:schemeClr val="accent3"/>
          </a:effectRef>
          <a:fontRef idx="minor">
            <a:schemeClr val="dk1"/>
          </a:fontRef>
        </p:style>
        <p:txBody>
          <a:bodyPr anchor="ctr"/>
          <a:lstStyle/>
          <a:p>
            <a:pPr>
              <a:lnSpc>
                <a:spcPct val="150000"/>
              </a:lnSpc>
              <a:defRPr/>
            </a:pPr>
            <a:r>
              <a:rPr lang="zh-CN" altLang="en-US" sz="2800" b="1" dirty="0" smtClean="0">
                <a:latin typeface="楷体" pitchFamily="49" charset="-122"/>
                <a:ea typeface="楷体" pitchFamily="49" charset="-122"/>
              </a:rPr>
              <a:t>   </a:t>
            </a:r>
            <a:r>
              <a:rPr lang="zh-CN" altLang="en-US" b="1" dirty="0" smtClean="0">
                <a:latin typeface="楷体" pitchFamily="49" charset="-122"/>
                <a:ea typeface="楷体" pitchFamily="49" charset="-122"/>
              </a:rPr>
              <a:t>外</a:t>
            </a:r>
            <a:r>
              <a:rPr lang="zh-CN" altLang="en-US" b="1" dirty="0">
                <a:latin typeface="楷体" pitchFamily="49" charset="-122"/>
                <a:ea typeface="楷体" pitchFamily="49" charset="-122"/>
              </a:rPr>
              <a:t>啮合齿轮泵排量的精确计算应依啮合原理来进行</a:t>
            </a:r>
            <a:r>
              <a:rPr lang="zh-CN" altLang="en-US" b="1" dirty="0" smtClean="0">
                <a:latin typeface="楷体" pitchFamily="49" charset="-122"/>
                <a:ea typeface="楷体" pitchFamily="49" charset="-122"/>
              </a:rPr>
              <a:t>。</a:t>
            </a:r>
            <a:endParaRPr lang="en-US" altLang="zh-CN" b="1" dirty="0" smtClean="0">
              <a:latin typeface="楷体" pitchFamily="49" charset="-122"/>
              <a:ea typeface="楷体" pitchFamily="49" charset="-122"/>
            </a:endParaRPr>
          </a:p>
          <a:p>
            <a:pPr>
              <a:lnSpc>
                <a:spcPct val="150000"/>
              </a:lnSpc>
              <a:defRPr/>
            </a:pPr>
            <a:r>
              <a:rPr lang="en-US" altLang="zh-CN" b="1" dirty="0">
                <a:latin typeface="楷体" pitchFamily="49" charset="-122"/>
                <a:ea typeface="楷体" pitchFamily="49" charset="-122"/>
              </a:rPr>
              <a:t> </a:t>
            </a: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近似</a:t>
            </a:r>
            <a:r>
              <a:rPr lang="zh-CN" altLang="en-US" b="1" dirty="0">
                <a:latin typeface="楷体" pitchFamily="49" charset="-122"/>
                <a:ea typeface="楷体" pitchFamily="49" charset="-122"/>
              </a:rPr>
              <a:t>计算时</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可认为排量等于它的两个齿轮齿间槽容积之总和。</a:t>
            </a:r>
            <a:endParaRPr lang="zh-CN" altLang="en-US" dirty="0">
              <a:latin typeface="楷体" pitchFamily="49" charset="-122"/>
              <a:ea typeface="楷体" pitchFamily="49" charset="-122"/>
            </a:endParaRPr>
          </a:p>
        </p:txBody>
      </p:sp>
      <p:sp>
        <p:nvSpPr>
          <p:cNvPr id="3" name="灯片编号占位符 2"/>
          <p:cNvSpPr>
            <a:spLocks noGrp="1"/>
          </p:cNvSpPr>
          <p:nvPr>
            <p:ph type="sldNum" sz="quarter" idx="12"/>
          </p:nvPr>
        </p:nvSpPr>
        <p:spPr/>
        <p:txBody>
          <a:bodyPr/>
          <a:lstStyle/>
          <a:p>
            <a:pPr>
              <a:defRPr/>
            </a:pPr>
            <a:fld id="{703631EF-C53C-446D-9814-6BF818FDD70E}" type="slidenum">
              <a:rPr lang="en-US" altLang="zh-CN" smtClean="0"/>
              <a:pPr>
                <a:defRPr/>
              </a:pPr>
              <a:t>19</a:t>
            </a:fld>
            <a:endParaRPr lang="en-US" altLang="zh-CN"/>
          </a:p>
        </p:txBody>
      </p:sp>
      <p:pic>
        <p:nvPicPr>
          <p:cNvPr id="8" name="Picture 2" descr="C:\Users\wangqiang\Desktop\QQ截图201509051013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66032"/>
            <a:ext cx="4529025" cy="400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324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755650" y="981075"/>
            <a:ext cx="7272338" cy="935038"/>
          </a:xfrm>
        </p:spPr>
        <p:txBody>
          <a:bodyPr/>
          <a:lstStyle/>
          <a:p>
            <a:pPr eaLnBrk="1" hangingPunct="1">
              <a:lnSpc>
                <a:spcPct val="150000"/>
              </a:lnSpc>
              <a:defRPr/>
            </a:pPr>
            <a:r>
              <a:rPr lang="en-US" altLang="zh-CN" sz="3600" b="1" i="1" dirty="0">
                <a:latin typeface="幼圆" pitchFamily="49" charset="-122"/>
                <a:ea typeface="幼圆" pitchFamily="49" charset="-122"/>
              </a:rPr>
              <a:t/>
            </a:r>
            <a:br>
              <a:rPr lang="en-US" altLang="zh-CN" sz="3600" b="1" i="1" dirty="0">
                <a:latin typeface="幼圆" pitchFamily="49" charset="-122"/>
                <a:ea typeface="幼圆" pitchFamily="49" charset="-122"/>
              </a:rPr>
            </a:br>
            <a:r>
              <a:rPr lang="en-US" altLang="zh-CN" sz="3600" b="1" i="1" dirty="0" smtClean="0">
                <a:latin typeface="幼圆" pitchFamily="49" charset="-122"/>
                <a:ea typeface="幼圆" pitchFamily="49" charset="-122"/>
              </a:rPr>
              <a:t>    </a:t>
            </a:r>
            <a:endParaRPr lang="zh-CN" altLang="en-US" sz="900" b="1" i="1" dirty="0" smtClean="0">
              <a:solidFill>
                <a:schemeClr val="tx1"/>
              </a:solidFill>
              <a:latin typeface="+mn-ea"/>
              <a:ea typeface="+mn-ea"/>
            </a:endParaRPr>
          </a:p>
        </p:txBody>
      </p:sp>
      <p:sp>
        <p:nvSpPr>
          <p:cNvPr id="2" name="矩形 1"/>
          <p:cNvSpPr/>
          <p:nvPr/>
        </p:nvSpPr>
        <p:spPr>
          <a:xfrm>
            <a:off x="1115616" y="3046557"/>
            <a:ext cx="7056834" cy="637675"/>
          </a:xfrm>
          <a:prstGeom prst="rect">
            <a:avLst/>
          </a:prstGeom>
        </p:spPr>
        <p:txBody>
          <a:bodyPr wrap="square">
            <a:spAutoFit/>
          </a:bodyPr>
          <a:lstStyle/>
          <a:p>
            <a:pPr>
              <a:lnSpc>
                <a:spcPct val="150000"/>
              </a:lnSpc>
              <a:defRPr/>
            </a:pPr>
            <a:r>
              <a:rPr lang="zh-CN" altLang="en-US" sz="2800" b="1" dirty="0">
                <a:latin typeface="+mn-ea"/>
              </a:rPr>
              <a:t>    </a:t>
            </a:r>
            <a:endParaRPr lang="zh-CN" altLang="en-US" sz="2800" dirty="0">
              <a:latin typeface="楷体" pitchFamily="49" charset="-122"/>
              <a:ea typeface="楷体" pitchFamily="49" charset="-122"/>
            </a:endParaRPr>
          </a:p>
        </p:txBody>
      </p:sp>
      <p:sp>
        <p:nvSpPr>
          <p:cNvPr id="4" name="矩形 3"/>
          <p:cNvSpPr/>
          <p:nvPr/>
        </p:nvSpPr>
        <p:spPr>
          <a:xfrm>
            <a:off x="1844228" y="1506713"/>
            <a:ext cx="5599610" cy="4355038"/>
          </a:xfrm>
          <a:prstGeom prst="rect">
            <a:avLst/>
          </a:prstGeom>
        </p:spPr>
        <p:txBody>
          <a:bodyPr wrap="none">
            <a:spAutoFit/>
          </a:bodyPr>
          <a:lstStyle/>
          <a:p>
            <a:pPr algn="ctr">
              <a:lnSpc>
                <a:spcPct val="150000"/>
              </a:lnSpc>
              <a:spcAft>
                <a:spcPts val="3000"/>
              </a:spcAft>
            </a:pPr>
            <a:r>
              <a:rPr lang="zh-CN" altLang="en-US" b="1" dirty="0" smtClean="0">
                <a:latin typeface="楷体" pitchFamily="49" charset="-122"/>
                <a:ea typeface="楷体" pitchFamily="49" charset="-122"/>
              </a:rPr>
              <a:t>本节主要内容</a:t>
            </a:r>
            <a:endParaRPr lang="en-US" altLang="zh-CN" b="1" dirty="0" smtClean="0">
              <a:latin typeface="楷体" pitchFamily="49" charset="-122"/>
              <a:ea typeface="楷体" pitchFamily="49" charset="-122"/>
            </a:endParaRPr>
          </a:p>
          <a:p>
            <a:pPr>
              <a:lnSpc>
                <a:spcPct val="150000"/>
              </a:lnSpc>
            </a:pPr>
            <a:r>
              <a:rPr lang="en-US" altLang="zh-CN" b="1" dirty="0" smtClean="0">
                <a:latin typeface="楷体" pitchFamily="49" charset="-122"/>
                <a:ea typeface="楷体" pitchFamily="49" charset="-122"/>
              </a:rPr>
              <a:t>1</a:t>
            </a:r>
            <a:r>
              <a:rPr lang="zh-CN" altLang="en-US" b="1" dirty="0">
                <a:latin typeface="楷体" pitchFamily="49" charset="-122"/>
                <a:ea typeface="楷体" pitchFamily="49" charset="-122"/>
              </a:rPr>
              <a:t>、齿轮泵</a:t>
            </a:r>
            <a:r>
              <a:rPr lang="zh-CN" altLang="en-US" b="1" dirty="0" smtClean="0">
                <a:latin typeface="楷体" pitchFamily="49" charset="-122"/>
                <a:ea typeface="楷体" pitchFamily="49" charset="-122"/>
              </a:rPr>
              <a:t>分类</a:t>
            </a:r>
            <a:endParaRPr lang="en-US" altLang="zh-CN" b="1" dirty="0" smtClean="0">
              <a:latin typeface="楷体" pitchFamily="49" charset="-122"/>
              <a:ea typeface="楷体" pitchFamily="49" charset="-122"/>
            </a:endParaRPr>
          </a:p>
          <a:p>
            <a:pPr>
              <a:lnSpc>
                <a:spcPct val="150000"/>
              </a:lnSpc>
            </a:pPr>
            <a:r>
              <a:rPr lang="en-US" altLang="zh-CN" b="1" dirty="0">
                <a:latin typeface="楷体" pitchFamily="49" charset="-122"/>
                <a:ea typeface="楷体" pitchFamily="49" charset="-122"/>
              </a:rPr>
              <a:t>2</a:t>
            </a:r>
            <a:r>
              <a:rPr lang="zh-CN" altLang="en-US" b="1" dirty="0">
                <a:latin typeface="楷体" pitchFamily="49" charset="-122"/>
                <a:ea typeface="楷体" pitchFamily="49" charset="-122"/>
              </a:rPr>
              <a:t>、外啮合齿轮泵</a:t>
            </a:r>
            <a:r>
              <a:rPr lang="zh-CN" altLang="en-US" b="1" dirty="0" smtClean="0">
                <a:latin typeface="楷体" pitchFamily="49" charset="-122"/>
                <a:ea typeface="楷体" pitchFamily="49" charset="-122"/>
              </a:rPr>
              <a:t>结构</a:t>
            </a:r>
            <a:endParaRPr lang="en-US" altLang="zh-CN" b="1" dirty="0" smtClean="0">
              <a:latin typeface="楷体" pitchFamily="49" charset="-122"/>
              <a:ea typeface="楷体" pitchFamily="49" charset="-122"/>
            </a:endParaRPr>
          </a:p>
          <a:p>
            <a:pPr>
              <a:lnSpc>
                <a:spcPct val="150000"/>
              </a:lnSpc>
            </a:pPr>
            <a:r>
              <a:rPr lang="en-US" altLang="zh-CN" b="1" dirty="0" smtClean="0">
                <a:latin typeface="楷体" pitchFamily="49" charset="-122"/>
                <a:ea typeface="楷体" pitchFamily="49" charset="-122"/>
              </a:rPr>
              <a:t>3</a:t>
            </a:r>
            <a:r>
              <a:rPr lang="zh-CN" altLang="en-US" b="1" dirty="0">
                <a:latin typeface="楷体" pitchFamily="49" charset="-122"/>
                <a:ea typeface="楷体" pitchFamily="49" charset="-122"/>
              </a:rPr>
              <a:t>、外啮合齿轮泵的工作</a:t>
            </a:r>
            <a:r>
              <a:rPr lang="zh-CN" altLang="en-US" b="1" dirty="0" smtClean="0">
                <a:latin typeface="楷体" pitchFamily="49" charset="-122"/>
                <a:ea typeface="楷体" pitchFamily="49" charset="-122"/>
              </a:rPr>
              <a:t>原理</a:t>
            </a:r>
            <a:endParaRPr lang="en-US" altLang="zh-CN" b="1" dirty="0" smtClean="0">
              <a:latin typeface="楷体" pitchFamily="49" charset="-122"/>
              <a:ea typeface="楷体" pitchFamily="49" charset="-122"/>
            </a:endParaRPr>
          </a:p>
          <a:p>
            <a:pPr marL="0" lvl="1">
              <a:lnSpc>
                <a:spcPct val="150000"/>
              </a:lnSpc>
            </a:pPr>
            <a:r>
              <a:rPr lang="en-US" altLang="zh-CN" b="1" dirty="0">
                <a:latin typeface="楷体" pitchFamily="49" charset="-122"/>
                <a:ea typeface="楷体" pitchFamily="49" charset="-122"/>
              </a:rPr>
              <a:t>4</a:t>
            </a:r>
            <a:r>
              <a:rPr lang="zh-CN" altLang="en-US" b="1" dirty="0">
                <a:latin typeface="楷体" pitchFamily="49" charset="-122"/>
                <a:ea typeface="楷体" pitchFamily="49" charset="-122"/>
              </a:rPr>
              <a:t>、外啮合齿轮泵的排量与</a:t>
            </a:r>
            <a:r>
              <a:rPr lang="zh-CN" altLang="en-US" b="1" dirty="0" smtClean="0">
                <a:latin typeface="楷体" pitchFamily="49" charset="-122"/>
                <a:ea typeface="楷体" pitchFamily="49" charset="-122"/>
              </a:rPr>
              <a:t>流量</a:t>
            </a:r>
            <a:endParaRPr lang="en-US" altLang="zh-CN" b="1" dirty="0" smtClean="0">
              <a:latin typeface="楷体" pitchFamily="49" charset="-122"/>
              <a:ea typeface="楷体" pitchFamily="49" charset="-122"/>
            </a:endParaRPr>
          </a:p>
          <a:p>
            <a:pPr marL="0" lvl="1">
              <a:lnSpc>
                <a:spcPct val="150000"/>
              </a:lnSpc>
            </a:pPr>
            <a:r>
              <a:rPr lang="en-US" altLang="zh-CN" b="1" dirty="0">
                <a:latin typeface="楷体" pitchFamily="49" charset="-122"/>
                <a:ea typeface="楷体" pitchFamily="49" charset="-122"/>
              </a:rPr>
              <a:t>5</a:t>
            </a:r>
            <a:r>
              <a:rPr lang="zh-CN" altLang="en-US" b="1" dirty="0">
                <a:latin typeface="楷体" pitchFamily="49" charset="-122"/>
                <a:ea typeface="楷体" pitchFamily="49" charset="-122"/>
              </a:rPr>
              <a:t>、外啮合齿轮泵存在的问题及解决</a:t>
            </a:r>
            <a:r>
              <a:rPr lang="zh-CN" altLang="en-US" b="1" dirty="0" smtClean="0">
                <a:latin typeface="楷体" pitchFamily="49" charset="-122"/>
                <a:ea typeface="楷体" pitchFamily="49" charset="-122"/>
              </a:rPr>
              <a:t>方法</a:t>
            </a:r>
            <a:endParaRPr lang="en-US" altLang="zh-CN" b="1" dirty="0">
              <a:latin typeface="楷体" pitchFamily="49" charset="-122"/>
              <a:ea typeface="楷体" pitchFamily="49" charset="-122"/>
            </a:endParaRPr>
          </a:p>
          <a:p>
            <a:pPr marL="0" lvl="1">
              <a:lnSpc>
                <a:spcPct val="150000"/>
              </a:lnSpc>
            </a:pPr>
            <a:r>
              <a:rPr lang="en-US" altLang="zh-CN" b="1" dirty="0" smtClean="0">
                <a:latin typeface="楷体" pitchFamily="49" charset="-122"/>
                <a:ea typeface="楷体" pitchFamily="49" charset="-122"/>
              </a:rPr>
              <a:t>6</a:t>
            </a:r>
            <a:r>
              <a:rPr lang="zh-CN" altLang="en-US" b="1" dirty="0">
                <a:latin typeface="楷体" pitchFamily="49" charset="-122"/>
                <a:ea typeface="楷体" pitchFamily="49" charset="-122"/>
              </a:rPr>
              <a:t>、外啮合齿轮泵的</a:t>
            </a:r>
            <a:r>
              <a:rPr lang="zh-CN" altLang="en-US" b="1" dirty="0" smtClean="0">
                <a:latin typeface="楷体" pitchFamily="49" charset="-122"/>
                <a:ea typeface="楷体" pitchFamily="49" charset="-122"/>
              </a:rPr>
              <a:t>应用</a:t>
            </a:r>
            <a:endParaRPr lang="zh-CN" altLang="en-US" dirty="0"/>
          </a:p>
        </p:txBody>
      </p:sp>
      <p:sp>
        <p:nvSpPr>
          <p:cNvPr id="3" name="灯片编号占位符 2"/>
          <p:cNvSpPr>
            <a:spLocks noGrp="1"/>
          </p:cNvSpPr>
          <p:nvPr>
            <p:ph type="sldNum" sz="quarter" idx="12"/>
          </p:nvPr>
        </p:nvSpPr>
        <p:spPr/>
        <p:txBody>
          <a:bodyPr/>
          <a:lstStyle/>
          <a:p>
            <a:pPr>
              <a:defRPr/>
            </a:pPr>
            <a:fld id="{4935DA34-F190-4387-BEB8-41D61EBEEA7B}" type="slidenum">
              <a:rPr lang="en-US" altLang="zh-CN" smtClean="0"/>
              <a:pPr>
                <a:defRPr/>
              </a:pPr>
              <a:t>2</a:t>
            </a:fld>
            <a:endParaRPr lang="en-US" altLang="zh-CN"/>
          </a:p>
        </p:txBody>
      </p:sp>
    </p:spTree>
    <p:extLst>
      <p:ext uri="{BB962C8B-B14F-4D97-AF65-F5344CB8AC3E}">
        <p14:creationId xmlns:p14="http://schemas.microsoft.com/office/powerpoint/2010/main" val="25483267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04122" y="35044"/>
            <a:ext cx="3339877" cy="67403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lnSpc>
                <a:spcPct val="150000"/>
              </a:lnSpc>
            </a:pPr>
            <a:endParaRPr lang="en-US" altLang="zh-CN" b="1" dirty="0" smtClean="0">
              <a:latin typeface="楷体" pitchFamily="49" charset="-122"/>
              <a:ea typeface="楷体" pitchFamily="49" charset="-122"/>
            </a:endParaRPr>
          </a:p>
          <a:p>
            <a:pPr algn="ctr">
              <a:lnSpc>
                <a:spcPct val="150000"/>
              </a:lnSpc>
            </a:pPr>
            <a:r>
              <a:rPr lang="zh-CN" altLang="en-US" b="1" dirty="0" smtClean="0">
                <a:latin typeface="楷体" pitchFamily="49" charset="-122"/>
                <a:ea typeface="楷体" pitchFamily="49" charset="-122"/>
              </a:rPr>
              <a:t>外</a:t>
            </a:r>
            <a:r>
              <a:rPr lang="zh-CN" altLang="en-US" b="1" dirty="0">
                <a:latin typeface="楷体" pitchFamily="49" charset="-122"/>
                <a:ea typeface="楷体" pitchFamily="49" charset="-122"/>
              </a:rPr>
              <a:t>啮合齿轮泵的</a:t>
            </a:r>
            <a:r>
              <a:rPr lang="zh-CN" altLang="en-US" b="1" dirty="0">
                <a:solidFill>
                  <a:srgbClr val="FF0000"/>
                </a:solidFill>
                <a:latin typeface="楷体" pitchFamily="49" charset="-122"/>
                <a:ea typeface="楷体" pitchFamily="49" charset="-122"/>
              </a:rPr>
              <a:t>排量</a:t>
            </a:r>
            <a:endParaRPr lang="en-US" altLang="zh-CN" b="1" dirty="0" smtClean="0">
              <a:solidFill>
                <a:srgbClr val="FF0000"/>
              </a:solidFill>
              <a:latin typeface="楷体" pitchFamily="49" charset="-122"/>
              <a:ea typeface="楷体" pitchFamily="49" charset="-122"/>
            </a:endParaRPr>
          </a:p>
          <a:p>
            <a:pPr>
              <a:lnSpc>
                <a:spcPct val="150000"/>
              </a:lnSpc>
            </a:pPr>
            <a:endParaRPr lang="en-US" altLang="zh-CN" b="1" dirty="0">
              <a:latin typeface="楷体" pitchFamily="49" charset="-122"/>
              <a:ea typeface="楷体" pitchFamily="49" charset="-122"/>
            </a:endParaRPr>
          </a:p>
          <a:p>
            <a:pPr>
              <a:lnSpc>
                <a:spcPct val="150000"/>
              </a:lnSpc>
            </a:pPr>
            <a:r>
              <a:rPr lang="zh-CN" altLang="en-US" b="1" dirty="0" smtClean="0">
                <a:latin typeface="楷体" pitchFamily="49" charset="-122"/>
                <a:ea typeface="楷体" pitchFamily="49" charset="-122"/>
              </a:rPr>
              <a:t>    假设</a:t>
            </a:r>
            <a:r>
              <a:rPr lang="zh-CN" altLang="en-US" b="1" dirty="0">
                <a:latin typeface="楷体" pitchFamily="49" charset="-122"/>
                <a:ea typeface="楷体" pitchFamily="49" charset="-122"/>
              </a:rPr>
              <a:t>齿间槽容积等于</a:t>
            </a:r>
            <a:r>
              <a:rPr lang="zh-CN" altLang="en-US" b="1" dirty="0">
                <a:solidFill>
                  <a:srgbClr val="FF0000"/>
                </a:solidFill>
                <a:latin typeface="楷体" pitchFamily="49" charset="-122"/>
                <a:ea typeface="楷体" pitchFamily="49" charset="-122"/>
              </a:rPr>
              <a:t>轮齿的体积</a:t>
            </a:r>
            <a:r>
              <a:rPr lang="zh-CN" altLang="en-US" b="1" dirty="0">
                <a:latin typeface="楷体" pitchFamily="49" charset="-122"/>
                <a:ea typeface="楷体" pitchFamily="49" charset="-122"/>
              </a:rPr>
              <a:t>，则齿轮泵的排量可以近似地等于其中一个齿轮的所有轮齿体积与齿间槽容积之</a:t>
            </a:r>
            <a:r>
              <a:rPr lang="zh-CN" altLang="en-US" b="1" dirty="0" smtClean="0">
                <a:latin typeface="楷体" pitchFamily="49" charset="-122"/>
                <a:ea typeface="楷体" pitchFamily="49" charset="-122"/>
              </a:rPr>
              <a:t>和</a:t>
            </a:r>
            <a:r>
              <a:rPr lang="en-US" altLang="zh-CN" b="1" dirty="0" smtClean="0">
                <a:latin typeface="楷体" pitchFamily="49" charset="-122"/>
                <a:ea typeface="楷体" pitchFamily="49" charset="-122"/>
              </a:rPr>
              <a:t>,</a:t>
            </a:r>
            <a:r>
              <a:rPr lang="zh-CN" altLang="en-US" b="1" dirty="0" smtClean="0">
                <a:latin typeface="楷体" pitchFamily="49" charset="-122"/>
                <a:ea typeface="楷体" pitchFamily="49" charset="-122"/>
              </a:rPr>
              <a:t>即</a:t>
            </a:r>
            <a:r>
              <a:rPr lang="zh-CN" altLang="en-US" b="1" dirty="0">
                <a:latin typeface="楷体" pitchFamily="49" charset="-122"/>
                <a:ea typeface="楷体" pitchFamily="49" charset="-122"/>
              </a:rPr>
              <a:t>以齿顶圆为外圆</a:t>
            </a:r>
            <a:r>
              <a:rPr lang="en-US" altLang="zh-CN" b="1" dirty="0">
                <a:latin typeface="楷体" pitchFamily="49" charset="-122"/>
                <a:ea typeface="楷体" pitchFamily="49" charset="-122"/>
              </a:rPr>
              <a:t>d</a:t>
            </a:r>
            <a:r>
              <a:rPr lang="en-US" altLang="zh-CN" b="1" baseline="-25000" dirty="0">
                <a:latin typeface="楷体" pitchFamily="49" charset="-122"/>
                <a:ea typeface="楷体" pitchFamily="49" charset="-122"/>
              </a:rPr>
              <a:t>a</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内圆的直径为</a:t>
            </a:r>
            <a:r>
              <a:rPr lang="en-US" altLang="zh-CN" b="1" dirty="0">
                <a:latin typeface="楷体" pitchFamily="49" charset="-122"/>
                <a:ea typeface="楷体" pitchFamily="49" charset="-122"/>
              </a:rPr>
              <a:t>d</a:t>
            </a:r>
            <a:r>
              <a:rPr lang="zh-CN" altLang="en-US" b="1" dirty="0">
                <a:latin typeface="楷体" pitchFamily="49" charset="-122"/>
                <a:ea typeface="楷体" pitchFamily="49" charset="-122"/>
              </a:rPr>
              <a:t>，以齿宽</a:t>
            </a:r>
            <a:r>
              <a:rPr lang="en-US" altLang="zh-CN" b="1" dirty="0">
                <a:latin typeface="楷体" pitchFamily="49" charset="-122"/>
                <a:ea typeface="楷体" pitchFamily="49" charset="-122"/>
              </a:rPr>
              <a:t>b</a:t>
            </a:r>
            <a:r>
              <a:rPr lang="zh-CN" altLang="en-US" b="1" dirty="0">
                <a:latin typeface="楷体" pitchFamily="49" charset="-122"/>
                <a:ea typeface="楷体" pitchFamily="49" charset="-122"/>
              </a:rPr>
              <a:t>为高所形成的环形筒的体积</a:t>
            </a:r>
            <a:r>
              <a:rPr lang="zh-CN" altLang="en-US" b="1" dirty="0" smtClean="0">
                <a:latin typeface="楷体" pitchFamily="49" charset="-122"/>
                <a:ea typeface="楷体" pitchFamily="49" charset="-122"/>
              </a:rPr>
              <a:t>。</a:t>
            </a:r>
            <a:endParaRPr lang="zh-CN" altLang="en-US" sz="1600" dirty="0"/>
          </a:p>
        </p:txBody>
      </p:sp>
      <p:sp>
        <p:nvSpPr>
          <p:cNvPr id="5" name="灯片编号占位符 4"/>
          <p:cNvSpPr>
            <a:spLocks noGrp="1"/>
          </p:cNvSpPr>
          <p:nvPr>
            <p:ph type="sldNum" sz="quarter" idx="12"/>
          </p:nvPr>
        </p:nvSpPr>
        <p:spPr/>
        <p:txBody>
          <a:bodyPr/>
          <a:lstStyle/>
          <a:p>
            <a:pPr>
              <a:defRPr/>
            </a:pPr>
            <a:fld id="{E2A4752E-CB19-45D7-A50F-38579156723E}" type="slidenum">
              <a:rPr lang="en-US" altLang="zh-CN" smtClean="0"/>
              <a:pPr>
                <a:defRPr/>
              </a:pPr>
              <a:t>20</a:t>
            </a:fld>
            <a:endParaRPr lang="en-US" altLang="zh-CN"/>
          </a:p>
        </p:txBody>
      </p:sp>
      <p:pic>
        <p:nvPicPr>
          <p:cNvPr id="10242" name="Picture 2" descr="C:\Users\wangqiang\Desktop\QQ截图201509051050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44"/>
            <a:ext cx="5804123" cy="55271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21</a:t>
            </a:fld>
            <a:endParaRPr lang="en-US" altLang="zh-CN"/>
          </a:p>
        </p:txBody>
      </p:sp>
      <p:pic>
        <p:nvPicPr>
          <p:cNvPr id="11266" name="Picture 2" descr="C:\Users\wangqiang\Desktop\QQ截图201509051050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2" y="5159"/>
            <a:ext cx="5182915" cy="5468587"/>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wangqiang\Desktop\QQ截图201509051051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2" y="0"/>
            <a:ext cx="3993577" cy="429309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63888" y="5833130"/>
            <a:ext cx="2499339" cy="5232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sz="2800" b="1" dirty="0">
                <a:solidFill>
                  <a:srgbClr val="000000"/>
                </a:solidFill>
                <a:latin typeface="Times New Roman" pitchFamily="18" charset="0"/>
                <a:ea typeface="楷体" pitchFamily="49" charset="-122"/>
                <a:cs typeface="Times New Roman" pitchFamily="18" charset="0"/>
              </a:rPr>
              <a:t>V = 6.28 z m</a:t>
            </a:r>
            <a:r>
              <a:rPr lang="en-US" altLang="zh-CN" sz="2800" b="1" baseline="30000" dirty="0">
                <a:solidFill>
                  <a:srgbClr val="000000"/>
                </a:solidFill>
                <a:latin typeface="Times New Roman" pitchFamily="18" charset="0"/>
                <a:ea typeface="楷体" pitchFamily="49" charset="-122"/>
                <a:cs typeface="Times New Roman" pitchFamily="18" charset="0"/>
              </a:rPr>
              <a:t>2</a:t>
            </a:r>
            <a:r>
              <a:rPr lang="en-US" altLang="zh-CN" sz="2800" b="1" dirty="0">
                <a:solidFill>
                  <a:srgbClr val="000000"/>
                </a:solidFill>
                <a:latin typeface="Times New Roman" pitchFamily="18" charset="0"/>
                <a:ea typeface="楷体" pitchFamily="49" charset="-122"/>
                <a:cs typeface="Times New Roman" pitchFamily="18" charset="0"/>
              </a:rPr>
              <a:t>b </a:t>
            </a:r>
            <a:endParaRPr lang="zh-CN" altLang="en-US" sz="2800" dirty="0"/>
          </a:p>
        </p:txBody>
      </p:sp>
    </p:spTree>
    <p:extLst>
      <p:ext uri="{BB962C8B-B14F-4D97-AF65-F5344CB8AC3E}">
        <p14:creationId xmlns:p14="http://schemas.microsoft.com/office/powerpoint/2010/main" val="4996486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71" name="AutoShape 7"/>
          <p:cNvSpPr>
            <a:spLocks/>
          </p:cNvSpPr>
          <p:nvPr/>
        </p:nvSpPr>
        <p:spPr bwMode="auto">
          <a:xfrm>
            <a:off x="3198689" y="5166868"/>
            <a:ext cx="1284908" cy="471221"/>
          </a:xfrm>
          <a:prstGeom prst="borderCallout2">
            <a:avLst>
              <a:gd name="adj1" fmla="val -3357"/>
              <a:gd name="adj2" fmla="val 44546"/>
              <a:gd name="adj3" fmla="val -99432"/>
              <a:gd name="adj4" fmla="val 110115"/>
              <a:gd name="adj5" fmla="val -142934"/>
              <a:gd name="adj6" fmla="val 129719"/>
            </a:avLst>
          </a:prstGeom>
          <a:solidFill>
            <a:schemeClr val="bg2"/>
          </a:solidFill>
          <a:ln w="38100">
            <a:solidFill>
              <a:srgbClr val="008000"/>
            </a:solidFill>
            <a:miter lim="800000"/>
            <a:headEnd/>
            <a:tailEnd/>
          </a:ln>
          <a:effectLst/>
          <a:extLst/>
        </p:spPr>
        <p:txBody>
          <a:bodyPr/>
          <a:lstStyle/>
          <a:p>
            <a:pPr algn="ctr"/>
            <a:r>
              <a:rPr lang="zh-CN" altLang="en-US" sz="2000" b="1" dirty="0">
                <a:latin typeface="楷体" pitchFamily="49" charset="-122"/>
                <a:ea typeface="楷体" pitchFamily="49" charset="-122"/>
              </a:rPr>
              <a:t>齿轮齿数</a:t>
            </a:r>
          </a:p>
        </p:txBody>
      </p:sp>
      <p:sp>
        <p:nvSpPr>
          <p:cNvPr id="36872" name="AutoShape 8"/>
          <p:cNvSpPr>
            <a:spLocks/>
          </p:cNvSpPr>
          <p:nvPr/>
        </p:nvSpPr>
        <p:spPr bwMode="auto">
          <a:xfrm>
            <a:off x="4625774" y="5158848"/>
            <a:ext cx="1340808" cy="479241"/>
          </a:xfrm>
          <a:prstGeom prst="borderCallout2">
            <a:avLst>
              <a:gd name="adj1" fmla="val -11412"/>
              <a:gd name="adj2" fmla="val 50478"/>
              <a:gd name="adj3" fmla="val -111550"/>
              <a:gd name="adj4" fmla="val 52549"/>
              <a:gd name="adj5" fmla="val -16302"/>
              <a:gd name="adj6" fmla="val 49802"/>
            </a:avLst>
          </a:prstGeom>
          <a:solidFill>
            <a:schemeClr val="bg2"/>
          </a:solidFill>
          <a:ln w="38100">
            <a:solidFill>
              <a:srgbClr val="008000"/>
            </a:solidFill>
            <a:miter lim="800000"/>
            <a:headEnd/>
            <a:tailEnd/>
          </a:ln>
          <a:effectLst/>
          <a:extLst/>
        </p:spPr>
        <p:txBody>
          <a:bodyPr/>
          <a:lstStyle/>
          <a:p>
            <a:pPr algn="ctr"/>
            <a:r>
              <a:rPr lang="zh-CN" altLang="en-US" sz="2000" b="1" dirty="0">
                <a:latin typeface="楷体" pitchFamily="49" charset="-122"/>
                <a:ea typeface="楷体" pitchFamily="49" charset="-122"/>
              </a:rPr>
              <a:t>齿轮模数</a:t>
            </a:r>
          </a:p>
        </p:txBody>
      </p:sp>
      <p:sp>
        <p:nvSpPr>
          <p:cNvPr id="36873" name="AutoShape 9"/>
          <p:cNvSpPr>
            <a:spLocks/>
          </p:cNvSpPr>
          <p:nvPr/>
        </p:nvSpPr>
        <p:spPr bwMode="auto">
          <a:xfrm>
            <a:off x="6099001" y="5186789"/>
            <a:ext cx="1401431" cy="431378"/>
          </a:xfrm>
          <a:prstGeom prst="borderCallout2">
            <a:avLst>
              <a:gd name="adj1" fmla="val -195450"/>
              <a:gd name="adj2" fmla="val 2793"/>
              <a:gd name="adj3" fmla="val -7126"/>
              <a:gd name="adj4" fmla="val 45110"/>
              <a:gd name="adj5" fmla="val -190434"/>
              <a:gd name="adj6" fmla="val 643"/>
            </a:avLst>
          </a:prstGeom>
          <a:solidFill>
            <a:schemeClr val="bg2"/>
          </a:solidFill>
          <a:ln w="38100">
            <a:solidFill>
              <a:srgbClr val="008000"/>
            </a:solidFill>
            <a:miter lim="800000"/>
            <a:headEnd/>
            <a:tailEnd/>
          </a:ln>
          <a:effectLst/>
          <a:extLst/>
        </p:spPr>
        <p:txBody>
          <a:bodyPr/>
          <a:lstStyle/>
          <a:p>
            <a:pPr algn="ctr"/>
            <a:r>
              <a:rPr lang="zh-CN" altLang="en-US" sz="2000" b="1" dirty="0">
                <a:ea typeface="楷体" pitchFamily="49" charset="-122"/>
              </a:rPr>
              <a:t>齿轮齿宽</a:t>
            </a:r>
          </a:p>
        </p:txBody>
      </p:sp>
      <p:sp>
        <p:nvSpPr>
          <p:cNvPr id="32778" name="矩形 3"/>
          <p:cNvSpPr>
            <a:spLocks noChangeArrowheads="1"/>
          </p:cNvSpPr>
          <p:nvPr/>
        </p:nvSpPr>
        <p:spPr bwMode="auto">
          <a:xfrm>
            <a:off x="1403648" y="2420888"/>
            <a:ext cx="5616624" cy="120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800" b="1" dirty="0" smtClean="0">
                <a:solidFill>
                  <a:srgbClr val="000000"/>
                </a:solidFill>
                <a:latin typeface="楷体" pitchFamily="49" charset="-122"/>
                <a:ea typeface="楷体" pitchFamily="49" charset="-122"/>
              </a:rPr>
              <a:t>    </a:t>
            </a:r>
            <a:r>
              <a:rPr lang="zh-CN" altLang="en-US" b="1" dirty="0" smtClean="0">
                <a:solidFill>
                  <a:srgbClr val="000000"/>
                </a:solidFill>
                <a:latin typeface="楷体" pitchFamily="49" charset="-122"/>
                <a:ea typeface="楷体" pitchFamily="49" charset="-122"/>
              </a:rPr>
              <a:t>实际上</a:t>
            </a:r>
            <a:r>
              <a:rPr lang="zh-CN" altLang="en-US" b="1" dirty="0">
                <a:solidFill>
                  <a:srgbClr val="000000"/>
                </a:solidFill>
                <a:latin typeface="楷体" pitchFamily="49" charset="-122"/>
                <a:ea typeface="楷体" pitchFamily="49" charset="-122"/>
              </a:rPr>
              <a:t>齿间槽的容积比轮齿的体积稍大</a:t>
            </a:r>
            <a:r>
              <a:rPr lang="zh-CN" altLang="en-US" b="1" dirty="0" smtClean="0">
                <a:solidFill>
                  <a:srgbClr val="000000"/>
                </a:solidFill>
                <a:latin typeface="楷体" pitchFamily="49" charset="-122"/>
                <a:ea typeface="楷体" pitchFamily="49" charset="-122"/>
              </a:rPr>
              <a:t>，所以</a:t>
            </a:r>
            <a:r>
              <a:rPr lang="zh-CN" altLang="en-US" b="1" dirty="0">
                <a:solidFill>
                  <a:srgbClr val="000000"/>
                </a:solidFill>
                <a:latin typeface="楷体" pitchFamily="49" charset="-122"/>
                <a:ea typeface="楷体" pitchFamily="49" charset="-122"/>
              </a:rPr>
              <a:t>通常取：</a:t>
            </a:r>
            <a:endParaRPr lang="zh-CN" altLang="en-US" dirty="0">
              <a:solidFill>
                <a:srgbClr val="000000"/>
              </a:solidFill>
              <a:latin typeface="楷体" pitchFamily="49" charset="-122"/>
              <a:ea typeface="楷体" pitchFamily="49" charset="-122"/>
            </a:endParaRPr>
          </a:p>
        </p:txBody>
      </p:sp>
      <p:sp>
        <p:nvSpPr>
          <p:cNvPr id="3" name="矩形 2"/>
          <p:cNvSpPr/>
          <p:nvPr/>
        </p:nvSpPr>
        <p:spPr>
          <a:xfrm>
            <a:off x="2839541" y="1412776"/>
            <a:ext cx="3401669" cy="587668"/>
          </a:xfrm>
          <a:prstGeom prst="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defRPr/>
            </a:pPr>
            <a:r>
              <a:rPr lang="zh-CN" altLang="en-US" sz="2800" b="1" dirty="0">
                <a:latin typeface="楷体" pitchFamily="49" charset="-122"/>
                <a:ea typeface="楷体" pitchFamily="49" charset="-122"/>
              </a:rPr>
              <a:t>外啮合齿轮泵排量</a:t>
            </a:r>
            <a:r>
              <a:rPr lang="en-US" altLang="zh-CN" sz="2800" b="1" dirty="0">
                <a:latin typeface="楷体" pitchFamily="49" charset="-122"/>
                <a:ea typeface="楷体" pitchFamily="49" charset="-122"/>
              </a:rPr>
              <a:t>V</a:t>
            </a:r>
            <a:endParaRPr lang="zh-CN" altLang="en-US" sz="2800" i="1" dirty="0">
              <a:solidFill>
                <a:srgbClr val="00B050"/>
              </a:solidFill>
            </a:endParaRPr>
          </a:p>
        </p:txBody>
      </p:sp>
      <p:sp>
        <p:nvSpPr>
          <p:cNvPr id="5" name="矩形 4"/>
          <p:cNvSpPr/>
          <p:nvPr/>
        </p:nvSpPr>
        <p:spPr>
          <a:xfrm>
            <a:off x="2846387" y="3861048"/>
            <a:ext cx="3416641" cy="707886"/>
          </a:xfrm>
          <a:prstGeom prst="rect">
            <a:avLst/>
          </a:prstGeom>
        </p:spPr>
        <p:txBody>
          <a:bodyPr wrap="none">
            <a:spAutoFit/>
          </a:bodyPr>
          <a:lstStyle/>
          <a:p>
            <a:r>
              <a:rPr lang="en-US" altLang="zh-CN" sz="4000" b="1" dirty="0">
                <a:solidFill>
                  <a:srgbClr val="000000"/>
                </a:solidFill>
                <a:latin typeface="Times New Roman" pitchFamily="18" charset="0"/>
                <a:ea typeface="楷体" pitchFamily="49" charset="-122"/>
                <a:cs typeface="Times New Roman" pitchFamily="18" charset="0"/>
              </a:rPr>
              <a:t>V = </a:t>
            </a:r>
            <a:r>
              <a:rPr lang="en-US" altLang="zh-CN" sz="4000" b="1" dirty="0" smtClean="0">
                <a:solidFill>
                  <a:srgbClr val="000000"/>
                </a:solidFill>
                <a:latin typeface="Times New Roman" pitchFamily="18" charset="0"/>
                <a:ea typeface="楷体" pitchFamily="49" charset="-122"/>
                <a:cs typeface="Times New Roman" pitchFamily="18" charset="0"/>
              </a:rPr>
              <a:t>6.66 </a:t>
            </a:r>
            <a:r>
              <a:rPr lang="en-US" altLang="zh-CN" sz="4000" b="1" dirty="0">
                <a:solidFill>
                  <a:srgbClr val="000000"/>
                </a:solidFill>
                <a:latin typeface="Times New Roman" pitchFamily="18" charset="0"/>
                <a:ea typeface="楷体" pitchFamily="49" charset="-122"/>
                <a:cs typeface="Times New Roman" pitchFamily="18" charset="0"/>
              </a:rPr>
              <a:t>z m</a:t>
            </a:r>
            <a:r>
              <a:rPr lang="en-US" altLang="zh-CN" sz="4000" b="1" baseline="30000" dirty="0">
                <a:solidFill>
                  <a:srgbClr val="000000"/>
                </a:solidFill>
                <a:latin typeface="Times New Roman" pitchFamily="18" charset="0"/>
                <a:ea typeface="楷体" pitchFamily="49" charset="-122"/>
                <a:cs typeface="Times New Roman" pitchFamily="18" charset="0"/>
              </a:rPr>
              <a:t>2</a:t>
            </a:r>
            <a:r>
              <a:rPr lang="en-US" altLang="zh-CN" sz="4000" b="1" dirty="0">
                <a:solidFill>
                  <a:srgbClr val="000000"/>
                </a:solidFill>
                <a:latin typeface="Times New Roman" pitchFamily="18" charset="0"/>
                <a:ea typeface="楷体" pitchFamily="49" charset="-122"/>
                <a:cs typeface="Times New Roman" pitchFamily="18" charset="0"/>
              </a:rPr>
              <a:t>B</a:t>
            </a:r>
            <a:endParaRPr lang="zh-CN" altLang="en-US" sz="4000" dirty="0">
              <a:latin typeface="Times New Roman" pitchFamily="18" charset="0"/>
              <a:cs typeface="Times New Roman" pitchFamily="18" charset="0"/>
            </a:endParaRPr>
          </a:p>
        </p:txBody>
      </p:sp>
      <p:sp>
        <p:nvSpPr>
          <p:cNvPr id="2" name="灯片编号占位符 1"/>
          <p:cNvSpPr>
            <a:spLocks noGrp="1"/>
          </p:cNvSpPr>
          <p:nvPr>
            <p:ph type="sldNum" sz="quarter" idx="12"/>
          </p:nvPr>
        </p:nvSpPr>
        <p:spPr/>
        <p:txBody>
          <a:bodyPr/>
          <a:lstStyle/>
          <a:p>
            <a:pPr>
              <a:defRPr/>
            </a:pPr>
            <a:fld id="{703631EF-C53C-446D-9814-6BF818FDD70E}" type="slidenum">
              <a:rPr lang="en-US" altLang="zh-CN" smtClean="0"/>
              <a:pPr>
                <a:defRPr/>
              </a:pPr>
              <a:t>22</a:t>
            </a:fld>
            <a:endParaRPr lang="en-US" altLang="zh-CN"/>
          </a:p>
        </p:txBody>
      </p:sp>
    </p:spTree>
    <p:extLst>
      <p:ext uri="{BB962C8B-B14F-4D97-AF65-F5344CB8AC3E}">
        <p14:creationId xmlns:p14="http://schemas.microsoft.com/office/powerpoint/2010/main" val="35421437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772" y="5284589"/>
            <a:ext cx="9144000" cy="155427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25000"/>
              </a:lnSpc>
              <a:defRPr/>
            </a:pPr>
            <a:r>
              <a:rPr lang="zh-CN" altLang="en-US" sz="2800" b="1" dirty="0" smtClean="0">
                <a:solidFill>
                  <a:srgbClr val="000000"/>
                </a:solidFill>
                <a:latin typeface="楷体" pitchFamily="49" charset="-122"/>
                <a:ea typeface="楷体" pitchFamily="49" charset="-122"/>
              </a:rPr>
              <a:t>    </a:t>
            </a:r>
            <a:r>
              <a:rPr lang="zh-CN" altLang="en-US" b="1" dirty="0" smtClean="0">
                <a:solidFill>
                  <a:srgbClr val="000000"/>
                </a:solidFill>
                <a:latin typeface="楷体" pitchFamily="49" charset="-122"/>
                <a:ea typeface="楷体" pitchFamily="49" charset="-122"/>
              </a:rPr>
              <a:t>齿轮泵的瞬时流量随着</a:t>
            </a:r>
            <a:r>
              <a:rPr lang="zh-CN" altLang="en-US" b="1" dirty="0">
                <a:solidFill>
                  <a:srgbClr val="000000"/>
                </a:solidFill>
                <a:latin typeface="楷体" pitchFamily="49" charset="-122"/>
                <a:ea typeface="楷体" pitchFamily="49" charset="-122"/>
              </a:rPr>
              <a:t>啮合点位置的不断</a:t>
            </a:r>
            <a:r>
              <a:rPr lang="zh-CN" altLang="en-US" b="1" dirty="0" smtClean="0">
                <a:solidFill>
                  <a:srgbClr val="000000"/>
                </a:solidFill>
                <a:latin typeface="楷体" pitchFamily="49" charset="-122"/>
                <a:ea typeface="楷体" pitchFamily="49" charset="-122"/>
              </a:rPr>
              <a:t>改变而变化，</a:t>
            </a:r>
            <a:r>
              <a:rPr lang="zh-CN" altLang="en-US" b="1" dirty="0">
                <a:solidFill>
                  <a:srgbClr val="000000"/>
                </a:solidFill>
                <a:latin typeface="楷体" pitchFamily="49" charset="-122"/>
                <a:ea typeface="楷体" pitchFamily="49" charset="-122"/>
              </a:rPr>
              <a:t>吸、排油腔的每一瞬间的容积变化率是不平均的，因此齿轮泵的瞬时流量是脉动的。</a:t>
            </a:r>
          </a:p>
        </p:txBody>
      </p:sp>
      <p:sp>
        <p:nvSpPr>
          <p:cNvPr id="5" name="矩形 4"/>
          <p:cNvSpPr/>
          <p:nvPr/>
        </p:nvSpPr>
        <p:spPr>
          <a:xfrm>
            <a:off x="0" y="0"/>
            <a:ext cx="9144000" cy="1052736"/>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defRPr/>
            </a:pPr>
            <a:r>
              <a:rPr lang="zh-CN" altLang="en-US" sz="2800" b="1" dirty="0">
                <a:solidFill>
                  <a:schemeClr val="tx1"/>
                </a:solidFill>
                <a:latin typeface="楷体" pitchFamily="49" charset="-122"/>
                <a:ea typeface="楷体" pitchFamily="49" charset="-122"/>
              </a:rPr>
              <a:t>外啮合</a:t>
            </a:r>
            <a:r>
              <a:rPr lang="zh-CN" altLang="en-US" sz="2800" b="1" dirty="0" smtClean="0">
                <a:solidFill>
                  <a:schemeClr val="tx1"/>
                </a:solidFill>
                <a:latin typeface="楷体" pitchFamily="49" charset="-122"/>
                <a:ea typeface="楷体" pitchFamily="49" charset="-122"/>
              </a:rPr>
              <a:t>齿轮泵瞬时</a:t>
            </a:r>
            <a:r>
              <a:rPr lang="zh-CN" altLang="en-US" sz="2800" b="1" dirty="0" smtClean="0">
                <a:solidFill>
                  <a:srgbClr val="000000"/>
                </a:solidFill>
                <a:latin typeface="楷体" pitchFamily="49" charset="-122"/>
                <a:ea typeface="楷体" pitchFamily="49" charset="-122"/>
              </a:rPr>
              <a:t>流量是脉动的</a:t>
            </a:r>
            <a:endParaRPr lang="en-US" altLang="zh-CN" sz="2800" b="1" dirty="0">
              <a:latin typeface="楷体" pitchFamily="49" charset="-122"/>
              <a:ea typeface="楷体" pitchFamily="49" charset="-122"/>
            </a:endParaRPr>
          </a:p>
        </p:txBody>
      </p:sp>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23</a:t>
            </a:fld>
            <a:endParaRPr lang="en-US" altLang="zh-CN"/>
          </a:p>
        </p:txBody>
      </p:sp>
      <p:pic>
        <p:nvPicPr>
          <p:cNvPr id="6" name="Picture 2" descr="C:\Users\wangqiang\Desktop\QQ截图201509051013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773" y="1624236"/>
            <a:ext cx="3438999" cy="303813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5292625" y="3342183"/>
            <a:ext cx="3135795" cy="461665"/>
          </a:xfrm>
          <a:prstGeom prst="rect">
            <a:avLst/>
          </a:prstGeom>
        </p:spPr>
        <p:txBody>
          <a:bodyPr wrap="none">
            <a:spAutoFit/>
          </a:bodyPr>
          <a:lstStyle/>
          <a:p>
            <a:r>
              <a:rPr lang="el-GR" altLang="zh-CN" b="1" dirty="0">
                <a:solidFill>
                  <a:srgbClr val="000000"/>
                </a:solidFill>
                <a:latin typeface="楷体" pitchFamily="49" charset="-122"/>
                <a:ea typeface="楷体" pitchFamily="49" charset="-122"/>
              </a:rPr>
              <a:t>δ</a:t>
            </a:r>
            <a:r>
              <a:rPr lang="en-US" altLang="zh-CN" b="1" dirty="0">
                <a:solidFill>
                  <a:srgbClr val="000000"/>
                </a:solidFill>
                <a:latin typeface="楷体" pitchFamily="49" charset="-122"/>
                <a:ea typeface="楷体" pitchFamily="49" charset="-122"/>
              </a:rPr>
              <a:t>=</a:t>
            </a:r>
            <a:r>
              <a:rPr lang="zh-CN" altLang="en-US" b="1" dirty="0">
                <a:solidFill>
                  <a:srgbClr val="000000"/>
                </a:solidFill>
                <a:latin typeface="楷体" pitchFamily="49" charset="-122"/>
                <a:ea typeface="楷体" pitchFamily="49" charset="-122"/>
              </a:rPr>
              <a:t>（</a:t>
            </a:r>
            <a:r>
              <a:rPr lang="en-US" altLang="zh-CN" b="1" dirty="0" smtClean="0">
                <a:solidFill>
                  <a:srgbClr val="000000"/>
                </a:solidFill>
                <a:latin typeface="楷体" pitchFamily="49" charset="-122"/>
                <a:ea typeface="楷体" pitchFamily="49" charset="-122"/>
              </a:rPr>
              <a:t>q </a:t>
            </a:r>
            <a:r>
              <a:rPr lang="en-US" altLang="zh-CN" b="1" baseline="-25000" dirty="0" smtClean="0">
                <a:solidFill>
                  <a:srgbClr val="000000"/>
                </a:solidFill>
                <a:latin typeface="楷体" pitchFamily="49" charset="-122"/>
                <a:ea typeface="楷体" pitchFamily="49" charset="-122"/>
              </a:rPr>
              <a:t>max</a:t>
            </a:r>
            <a:r>
              <a:rPr lang="en-US" altLang="zh-CN" b="1" dirty="0" smtClean="0">
                <a:solidFill>
                  <a:srgbClr val="000000"/>
                </a:solidFill>
                <a:latin typeface="楷体" pitchFamily="49" charset="-122"/>
                <a:ea typeface="楷体" pitchFamily="49" charset="-122"/>
              </a:rPr>
              <a:t>–q </a:t>
            </a:r>
            <a:r>
              <a:rPr lang="en-US" altLang="zh-CN" b="1" baseline="-25000" dirty="0" smtClean="0">
                <a:solidFill>
                  <a:srgbClr val="000000"/>
                </a:solidFill>
                <a:latin typeface="楷体" pitchFamily="49" charset="-122"/>
                <a:ea typeface="楷体" pitchFamily="49" charset="-122"/>
              </a:rPr>
              <a:t>min</a:t>
            </a:r>
            <a:r>
              <a:rPr lang="zh-CN" altLang="en-US" b="1" dirty="0" smtClean="0">
                <a:solidFill>
                  <a:srgbClr val="000000"/>
                </a:solidFill>
                <a:latin typeface="楷体" pitchFamily="49" charset="-122"/>
                <a:ea typeface="楷体" pitchFamily="49" charset="-122"/>
              </a:rPr>
              <a:t>）</a:t>
            </a:r>
            <a:r>
              <a:rPr lang="en-US" altLang="zh-CN" b="1" dirty="0" smtClean="0">
                <a:solidFill>
                  <a:srgbClr val="000000"/>
                </a:solidFill>
                <a:latin typeface="楷体" pitchFamily="49" charset="-122"/>
                <a:ea typeface="楷体" pitchFamily="49" charset="-122"/>
              </a:rPr>
              <a:t>/q</a:t>
            </a:r>
            <a:endParaRPr lang="zh-CN" altLang="en-US" dirty="0"/>
          </a:p>
        </p:txBody>
      </p:sp>
      <p:sp>
        <p:nvSpPr>
          <p:cNvPr id="4" name="矩形 3"/>
          <p:cNvSpPr/>
          <p:nvPr/>
        </p:nvSpPr>
        <p:spPr>
          <a:xfrm>
            <a:off x="5652649" y="2499078"/>
            <a:ext cx="2659702" cy="461665"/>
          </a:xfrm>
          <a:prstGeom prst="rect">
            <a:avLst/>
          </a:prstGeom>
        </p:spPr>
        <p:txBody>
          <a:bodyPr wrap="none">
            <a:spAutoFit/>
          </a:bodyPr>
          <a:lstStyle/>
          <a:p>
            <a:r>
              <a:rPr lang="zh-CN" altLang="en-US" b="1" dirty="0">
                <a:solidFill>
                  <a:srgbClr val="000000"/>
                </a:solidFill>
                <a:latin typeface="楷体" pitchFamily="49" charset="-122"/>
                <a:ea typeface="楷体" pitchFamily="49" charset="-122"/>
              </a:rPr>
              <a:t>齿轮泵流量脉动率</a:t>
            </a:r>
            <a:endParaRPr lang="zh-CN" altLang="en-US" dirty="0"/>
          </a:p>
        </p:txBody>
      </p:sp>
    </p:spTree>
    <p:extLst>
      <p:ext uri="{BB962C8B-B14F-4D97-AF65-F5344CB8AC3E}">
        <p14:creationId xmlns:p14="http://schemas.microsoft.com/office/powerpoint/2010/main" val="25004981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81" name="Group 73"/>
          <p:cNvGraphicFramePr>
            <a:graphicFrameLocks noGrp="1"/>
          </p:cNvGraphicFramePr>
          <p:nvPr>
            <p:extLst>
              <p:ext uri="{D42A27DB-BD31-4B8C-83A1-F6EECF244321}">
                <p14:modId xmlns:p14="http://schemas.microsoft.com/office/powerpoint/2010/main" val="898280844"/>
              </p:ext>
            </p:extLst>
          </p:nvPr>
        </p:nvGraphicFramePr>
        <p:xfrm>
          <a:off x="589855" y="3140968"/>
          <a:ext cx="8208913" cy="1463040"/>
        </p:xfrm>
        <a:graphic>
          <a:graphicData uri="http://schemas.openxmlformats.org/drawingml/2006/table">
            <a:tbl>
              <a:tblPr/>
              <a:tblGrid>
                <a:gridCol w="1442755"/>
                <a:gridCol w="886689"/>
                <a:gridCol w="1000227"/>
                <a:gridCol w="978401"/>
                <a:gridCol w="1048286"/>
                <a:gridCol w="978401"/>
                <a:gridCol w="838627"/>
                <a:gridCol w="1035527"/>
              </a:tblGrid>
              <a:tr h="408045">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1" u="none" strike="noStrike" cap="none" normalizeH="0" baseline="0" dirty="0" smtClean="0">
                          <a:ln>
                            <a:noFill/>
                          </a:ln>
                          <a:solidFill>
                            <a:schemeClr val="tx1"/>
                          </a:solidFill>
                          <a:effectLst/>
                          <a:latin typeface="Times New Roman" charset="0"/>
                          <a:ea typeface="DotumChe" pitchFamily="49" charset="-127"/>
                        </a:rPr>
                        <a:t>z</a:t>
                      </a:r>
                    </a:p>
                  </a:txBody>
                  <a:tcPr marL="91430" marR="91430"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latin typeface="Times New Roman" charset="0"/>
                          <a:ea typeface="宋体" pitchFamily="2" charset="-122"/>
                          <a:cs typeface="Courier New" pitchFamily="49" charset="0"/>
                        </a:rPr>
                        <a:t>6</a:t>
                      </a:r>
                      <a:endParaRPr kumimoji="0" lang="en-US" altLang="zh-CN" sz="2800" b="0" i="0" u="none" strike="noStrike" cap="none" normalizeH="0" baseline="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latin typeface="Times New Roman" charset="0"/>
                          <a:ea typeface="宋体" pitchFamily="2" charset="-122"/>
                          <a:cs typeface="Courier New" pitchFamily="49" charset="0"/>
                        </a:rPr>
                        <a:t>8</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latin typeface="Times New Roman" charset="0"/>
                          <a:ea typeface="宋体" pitchFamily="2" charset="-122"/>
                          <a:cs typeface="Courier New" pitchFamily="49" charset="0"/>
                        </a:rPr>
                        <a:t>10</a:t>
                      </a:r>
                      <a:endParaRPr kumimoji="0" lang="en-US" altLang="zh-CN" sz="2800" b="0" i="0" u="none" strike="noStrike" cap="none" normalizeH="0" baseline="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latin typeface="Times New Roman" charset="0"/>
                          <a:ea typeface="宋体" pitchFamily="2" charset="-122"/>
                          <a:cs typeface="Courier New" pitchFamily="49" charset="0"/>
                        </a:rPr>
                        <a:t>12</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latin typeface="Times New Roman" charset="0"/>
                          <a:ea typeface="宋体" pitchFamily="2" charset="-122"/>
                          <a:cs typeface="Courier New" pitchFamily="49" charset="0"/>
                        </a:rPr>
                        <a:t>14</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latin typeface="Times New Roman" charset="0"/>
                          <a:ea typeface="宋体" pitchFamily="2" charset="-122"/>
                          <a:cs typeface="Courier New" pitchFamily="49" charset="0"/>
                        </a:rPr>
                        <a:t>16</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latin typeface="Times New Roman" charset="0"/>
                          <a:ea typeface="宋体" pitchFamily="2" charset="-122"/>
                          <a:cs typeface="Courier New" pitchFamily="49" charset="0"/>
                        </a:rPr>
                        <a:t>20</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chemeClr val="tx1"/>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r>
              <a:tr h="744083">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rgbClr val="000000"/>
                          </a:solidFill>
                          <a:effectLst/>
                          <a:latin typeface="Times New Roman" charset="0"/>
                          <a:ea typeface="宋体" pitchFamily="2" charset="-122"/>
                          <a:cs typeface="Times New Roman" charset="0"/>
                        </a:rPr>
                        <a:t>  </a:t>
                      </a:r>
                      <a:r>
                        <a:rPr kumimoji="0" lang="el-GR" altLang="zh-CN" sz="2800" b="0" i="1" u="none" strike="noStrike" cap="none" normalizeH="0" baseline="0" dirty="0" smtClean="0">
                          <a:ln>
                            <a:noFill/>
                          </a:ln>
                          <a:solidFill>
                            <a:srgbClr val="000000"/>
                          </a:solidFill>
                          <a:effectLst/>
                          <a:latin typeface="Times New Roman" charset="0"/>
                          <a:ea typeface="Dotum" pitchFamily="34" charset="-127"/>
                          <a:cs typeface="Times New Roman" charset="0"/>
                        </a:rPr>
                        <a:t>δ</a:t>
                      </a:r>
                      <a:r>
                        <a:rPr kumimoji="0" lang="en-US" altLang="zh-CN" sz="2800" b="0" i="0" u="none" strike="noStrike" cap="none" normalizeH="0" baseline="-18000" dirty="0" smtClean="0">
                          <a:ln>
                            <a:noFill/>
                          </a:ln>
                          <a:solidFill>
                            <a:srgbClr val="000000"/>
                          </a:solidFill>
                          <a:effectLst/>
                          <a:latin typeface="Times New Roman" charset="0"/>
                          <a:ea typeface="Dotum" pitchFamily="34" charset="-127"/>
                          <a:cs typeface="Times New Roman" charset="0"/>
                        </a:rPr>
                        <a:t>q </a:t>
                      </a:r>
                      <a:r>
                        <a:rPr kumimoji="0" lang="en-US" altLang="zh-CN" sz="2800" b="0" i="0" u="none" strike="noStrike" cap="none" normalizeH="0" baseline="0" dirty="0" smtClean="0">
                          <a:ln>
                            <a:noFill/>
                          </a:ln>
                          <a:solidFill>
                            <a:srgbClr val="000000"/>
                          </a:solidFill>
                          <a:effectLst/>
                          <a:latin typeface="Times New Roman" charset="0"/>
                          <a:ea typeface="Dotum" pitchFamily="34" charset="-127"/>
                          <a:cs typeface="Times New Roman" charset="0"/>
                        </a:rPr>
                        <a:t>/</a:t>
                      </a:r>
                      <a:r>
                        <a:rPr kumimoji="0" lang="zh-CN" altLang="en-US" sz="2800" b="0" i="0" u="none" strike="noStrike" cap="none" normalizeH="0" baseline="0" dirty="0" smtClean="0">
                          <a:ln>
                            <a:noFill/>
                          </a:ln>
                          <a:solidFill>
                            <a:srgbClr val="000000"/>
                          </a:solidFill>
                          <a:effectLst/>
                          <a:latin typeface="Times New Roman" charset="0"/>
                          <a:ea typeface="宋体" pitchFamily="2" charset="-122"/>
                          <a:cs typeface="Times New Roman" charset="0"/>
                        </a:rPr>
                        <a:t>（</a:t>
                      </a:r>
                      <a:r>
                        <a:rPr kumimoji="0" lang="en-US" altLang="zh-CN" sz="2800" b="0" i="0" u="none" strike="noStrike" cap="none" normalizeH="0" baseline="0" dirty="0" smtClean="0">
                          <a:ln>
                            <a:noFill/>
                          </a:ln>
                          <a:solidFill>
                            <a:srgbClr val="000000"/>
                          </a:solidFill>
                          <a:effectLst/>
                          <a:latin typeface="Times New Roman" charset="0"/>
                          <a:ea typeface="宋体" pitchFamily="2" charset="-122"/>
                          <a:cs typeface="Times New Roman" charset="0"/>
                        </a:rPr>
                        <a:t>%</a:t>
                      </a:r>
                      <a:r>
                        <a:rPr kumimoji="0" lang="zh-CN" altLang="en-US" sz="2800" b="0" i="0" u="none" strike="noStrike" cap="none" normalizeH="0" baseline="0" dirty="0" smtClean="0">
                          <a:ln>
                            <a:noFill/>
                          </a:ln>
                          <a:solidFill>
                            <a:srgbClr val="000000"/>
                          </a:solidFill>
                          <a:effectLst/>
                          <a:latin typeface="Times New Roman" charset="0"/>
                          <a:ea typeface="宋体" pitchFamily="2" charset="-122"/>
                          <a:cs typeface="Times New Roman" charset="0"/>
                        </a:rPr>
                        <a:t>）</a:t>
                      </a:r>
                      <a:r>
                        <a:rPr kumimoji="0" lang="zh-CN" altLang="en-US" sz="2800" b="0" i="0" u="none" strike="noStrike" cap="none" normalizeH="0" baseline="0" dirty="0" smtClean="0">
                          <a:ln>
                            <a:noFill/>
                          </a:ln>
                          <a:solidFill>
                            <a:srgbClr val="000000"/>
                          </a:solidFill>
                          <a:effectLst/>
                          <a:latin typeface="Arial" charset="0"/>
                          <a:ea typeface="宋体" pitchFamily="2" charset="-122"/>
                        </a:rPr>
                        <a:t> </a:t>
                      </a: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latin typeface="Times New Roman" charset="0"/>
                          <a:ea typeface="宋体" pitchFamily="2" charset="-122"/>
                          <a:cs typeface="Courier New" pitchFamily="49" charset="0"/>
                        </a:rPr>
                        <a:t>34.7</a:t>
                      </a:r>
                      <a:endParaRPr kumimoji="0" lang="en-US" altLang="zh-CN" sz="2800" b="0" i="0" u="none" strike="noStrike" cap="none" normalizeH="0" baseline="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latin typeface="Times New Roman" charset="0"/>
                          <a:ea typeface="宋体" pitchFamily="2" charset="-122"/>
                          <a:cs typeface="Courier New" pitchFamily="49" charset="0"/>
                        </a:rPr>
                        <a:t>26.3</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latin typeface="Times New Roman" charset="0"/>
                          <a:ea typeface="宋体" pitchFamily="2" charset="-122"/>
                          <a:cs typeface="Courier New" pitchFamily="49" charset="0"/>
                        </a:rPr>
                        <a:t>21.2</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latin typeface="Times New Roman" charset="0"/>
                          <a:ea typeface="宋体" pitchFamily="2" charset="-122"/>
                          <a:cs typeface="Courier New" pitchFamily="49" charset="0"/>
                        </a:rPr>
                        <a:t>17.8</a:t>
                      </a:r>
                      <a:endParaRPr kumimoji="0" lang="en-US" altLang="zh-CN" sz="2800" b="0" i="0" u="none" strike="noStrike" cap="none" normalizeH="0" baseline="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latin typeface="Times New Roman" charset="0"/>
                          <a:ea typeface="宋体" pitchFamily="2" charset="-122"/>
                          <a:cs typeface="Courier New" pitchFamily="49" charset="0"/>
                        </a:rPr>
                        <a:t>15.2</a:t>
                      </a:r>
                      <a:endParaRPr kumimoji="0" lang="en-US" altLang="zh-CN" sz="2800" b="0" i="0" u="none" strike="noStrike" cap="none" normalizeH="0" baseline="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smtClean="0">
                          <a:ln>
                            <a:noFill/>
                          </a:ln>
                          <a:solidFill>
                            <a:schemeClr val="tx1"/>
                          </a:solidFill>
                          <a:effectLst/>
                          <a:latin typeface="Times New Roman" charset="0"/>
                          <a:ea typeface="宋体" pitchFamily="2" charset="-122"/>
                          <a:cs typeface="Courier New" pitchFamily="49" charset="0"/>
                        </a:rPr>
                        <a:t>13.4</a:t>
                      </a:r>
                      <a:endParaRPr kumimoji="0" lang="en-US" altLang="zh-CN" sz="2800" b="0" i="0" u="none" strike="noStrike" cap="none" normalizeH="0" baseline="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altLang="zh-CN" sz="2800" b="0" i="0" u="none" strike="noStrike" cap="none" normalizeH="0" baseline="0" dirty="0" smtClean="0">
                          <a:ln>
                            <a:noFill/>
                          </a:ln>
                          <a:solidFill>
                            <a:schemeClr val="tx1"/>
                          </a:solidFill>
                          <a:effectLst/>
                          <a:latin typeface="Times New Roman" charset="0"/>
                          <a:ea typeface="宋体" pitchFamily="2" charset="-122"/>
                          <a:cs typeface="Courier New" pitchFamily="49" charset="0"/>
                        </a:rPr>
                        <a:t>10.7</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marL="91430" marR="91430" anchor="ctr" horzOverflow="overflow">
                    <a:lnL w="12700" cap="flat" cmpd="sng" algn="ctr">
                      <a:solidFill>
                        <a:srgbClr val="FF3300"/>
                      </a:solidFill>
                      <a:prstDash val="solid"/>
                      <a:round/>
                      <a:headEnd type="none" w="med" len="med"/>
                      <a:tailEnd type="none" w="med" len="med"/>
                    </a:lnL>
                    <a:lnR w="12700" cap="flat" cmpd="sng" algn="ctr">
                      <a:solidFill>
                        <a:srgbClr val="FF3300"/>
                      </a:solidFill>
                      <a:prstDash val="solid"/>
                      <a:round/>
                      <a:headEnd type="none" w="med" len="med"/>
                      <a:tailEnd type="none" w="med" len="med"/>
                    </a:lnR>
                    <a:lnT w="12700" cap="flat" cmpd="sng" algn="ctr">
                      <a:solidFill>
                        <a:srgbClr val="FF3300"/>
                      </a:solidFill>
                      <a:prstDash val="solid"/>
                      <a:round/>
                      <a:headEnd type="none" w="med" len="med"/>
                      <a:tailEnd type="none" w="med" len="med"/>
                    </a:lnT>
                    <a:lnB w="12700" cap="flat" cmpd="sng" algn="ctr">
                      <a:solidFill>
                        <a:srgbClr val="FF3300"/>
                      </a:solidFill>
                      <a:prstDash val="solid"/>
                      <a:round/>
                      <a:headEnd type="none" w="med" len="med"/>
                      <a:tailEnd type="none" w="med" len="med"/>
                    </a:lnB>
                    <a:lnTlToBr>
                      <a:noFill/>
                    </a:lnTlToBr>
                    <a:lnBlToTr>
                      <a:noFill/>
                    </a:lnBlToTr>
                    <a:solidFill>
                      <a:schemeClr val="bg1"/>
                    </a:solidFill>
                  </a:tcPr>
                </a:tc>
              </a:tr>
            </a:tbl>
          </a:graphicData>
        </a:graphic>
      </p:graphicFrame>
      <p:sp>
        <p:nvSpPr>
          <p:cNvPr id="3" name="矩形 2"/>
          <p:cNvSpPr/>
          <p:nvPr/>
        </p:nvSpPr>
        <p:spPr>
          <a:xfrm>
            <a:off x="1958007" y="1772816"/>
            <a:ext cx="547260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lnSpc>
                <a:spcPct val="150000"/>
              </a:lnSpc>
              <a:defRPr/>
            </a:pPr>
            <a:r>
              <a:rPr lang="zh-CN" altLang="en-US" b="1" dirty="0">
                <a:latin typeface="楷体" pitchFamily="49" charset="-122"/>
                <a:ea typeface="楷体" pitchFamily="49" charset="-122"/>
              </a:rPr>
              <a:t>外啮合齿轮泵</a:t>
            </a:r>
            <a:r>
              <a:rPr lang="zh-CN" altLang="en-US" b="1" dirty="0">
                <a:solidFill>
                  <a:srgbClr val="000000"/>
                </a:solidFill>
                <a:latin typeface="楷体" pitchFamily="49" charset="-122"/>
                <a:ea typeface="楷体" pitchFamily="49" charset="-122"/>
              </a:rPr>
              <a:t>流量脉动率与齿数的关系</a:t>
            </a:r>
            <a:endParaRPr lang="en-US" altLang="zh-CN" b="1" dirty="0">
              <a:latin typeface="楷体" pitchFamily="49" charset="-122"/>
              <a:ea typeface="楷体" pitchFamily="49" charset="-122"/>
            </a:endParaRPr>
          </a:p>
        </p:txBody>
      </p:sp>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24</a:t>
            </a:fld>
            <a:endParaRPr lang="en-US"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31640" y="2276872"/>
            <a:ext cx="6716269" cy="2308324"/>
          </a:xfrm>
          <a:prstGeom prst="rect">
            <a:avLst/>
          </a:prstGeom>
        </p:spPr>
        <p:txBody>
          <a:bodyPr wrap="square">
            <a:spAutoFit/>
          </a:bodyPr>
          <a:lstStyle/>
          <a:p>
            <a:pPr>
              <a:lnSpc>
                <a:spcPct val="150000"/>
              </a:lnSpc>
              <a:spcBef>
                <a:spcPts val="0"/>
              </a:spcBef>
              <a:spcAft>
                <a:spcPts val="0"/>
              </a:spcAft>
            </a:pPr>
            <a:r>
              <a:rPr lang="zh-CN" altLang="en-US" b="1" dirty="0" smtClean="0">
                <a:latin typeface="楷体" pitchFamily="49" charset="-122"/>
                <a:ea typeface="楷体" pitchFamily="49" charset="-122"/>
              </a:rPr>
              <a:t>    液压系统</a:t>
            </a:r>
            <a:r>
              <a:rPr lang="zh-CN" altLang="en-US" b="1" dirty="0">
                <a:latin typeface="楷体" pitchFamily="49" charset="-122"/>
                <a:ea typeface="楷体" pitchFamily="49" charset="-122"/>
              </a:rPr>
              <a:t>传动的均匀性、平稳性及噪声等都和泵的流量脉动有关</a:t>
            </a:r>
            <a:r>
              <a:rPr lang="zh-CN" altLang="en-US" b="1" dirty="0" smtClean="0">
                <a:latin typeface="楷体" pitchFamily="49" charset="-122"/>
                <a:ea typeface="楷体" pitchFamily="49" charset="-122"/>
              </a:rPr>
              <a:t>。由于</a:t>
            </a:r>
            <a:r>
              <a:rPr lang="zh-CN" altLang="en-US" b="1" dirty="0">
                <a:latin typeface="楷体" pitchFamily="49" charset="-122"/>
                <a:ea typeface="楷体" pitchFamily="49" charset="-122"/>
              </a:rPr>
              <a:t>齿轮泵的流量脉动率与其它类型泵相比较大，因此性能要求较高的液压系统不宜采用这种泵。</a:t>
            </a:r>
          </a:p>
        </p:txBody>
      </p:sp>
      <p:sp>
        <p:nvSpPr>
          <p:cNvPr id="3" name="灯片编号占位符 2"/>
          <p:cNvSpPr>
            <a:spLocks noGrp="1"/>
          </p:cNvSpPr>
          <p:nvPr>
            <p:ph type="sldNum" sz="quarter" idx="12"/>
          </p:nvPr>
        </p:nvSpPr>
        <p:spPr/>
        <p:txBody>
          <a:bodyPr/>
          <a:lstStyle/>
          <a:p>
            <a:pPr>
              <a:defRPr/>
            </a:pPr>
            <a:fld id="{E2A4752E-CB19-45D7-A50F-38579156723E}" type="slidenum">
              <a:rPr lang="en-US" altLang="zh-CN" smtClean="0"/>
              <a:pPr>
                <a:defRPr/>
              </a:pPr>
              <a:t>25</a:t>
            </a:fld>
            <a:endParaRPr lang="en-US" altLang="zh-CN"/>
          </a:p>
        </p:txBody>
      </p:sp>
    </p:spTree>
    <p:extLst>
      <p:ext uri="{BB962C8B-B14F-4D97-AF65-F5344CB8AC3E}">
        <p14:creationId xmlns:p14="http://schemas.microsoft.com/office/powerpoint/2010/main" val="36342310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1303373" y="1700808"/>
            <a:ext cx="705678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defRPr/>
            </a:pPr>
            <a:r>
              <a:rPr lang="en-US" altLang="zh-CN" sz="2800" b="1" dirty="0" smtClean="0">
                <a:latin typeface="楷体" pitchFamily="49" charset="-122"/>
                <a:ea typeface="楷体" pitchFamily="49" charset="-122"/>
              </a:rPr>
              <a:t>5</a:t>
            </a:r>
            <a:r>
              <a:rPr lang="zh-CN" altLang="en-US" sz="2800" b="1" dirty="0" smtClean="0">
                <a:latin typeface="楷体" pitchFamily="49" charset="-122"/>
                <a:ea typeface="楷体" pitchFamily="49" charset="-122"/>
              </a:rPr>
              <a:t>、</a:t>
            </a:r>
            <a:r>
              <a:rPr lang="zh-CN" altLang="en-US" sz="2800" b="1" dirty="0">
                <a:latin typeface="楷体" pitchFamily="49" charset="-122"/>
                <a:ea typeface="楷体" pitchFamily="49" charset="-122"/>
              </a:rPr>
              <a:t>外啮合</a:t>
            </a:r>
            <a:r>
              <a:rPr lang="zh-CN" altLang="en-US" sz="2800" b="1" dirty="0" smtClean="0">
                <a:latin typeface="楷体" pitchFamily="49" charset="-122"/>
                <a:ea typeface="楷体" pitchFamily="49" charset="-122"/>
              </a:rPr>
              <a:t>齿轮泵存在</a:t>
            </a:r>
            <a:r>
              <a:rPr lang="zh-CN" altLang="en-US" sz="2800" b="1" dirty="0">
                <a:latin typeface="楷体" pitchFamily="49" charset="-122"/>
                <a:ea typeface="楷体" pitchFamily="49" charset="-122"/>
              </a:rPr>
              <a:t>的问题及解决</a:t>
            </a:r>
            <a:r>
              <a:rPr lang="zh-CN" altLang="en-US" sz="2800" b="1" dirty="0" smtClean="0">
                <a:latin typeface="楷体" pitchFamily="49" charset="-122"/>
                <a:ea typeface="楷体" pitchFamily="49" charset="-122"/>
              </a:rPr>
              <a:t>方法</a:t>
            </a:r>
            <a:r>
              <a:rPr lang="zh-CN" altLang="en-US" dirty="0" smtClean="0">
                <a:solidFill>
                  <a:srgbClr val="CC6600"/>
                </a:solidFill>
                <a:latin typeface="Times New Roman" charset="0"/>
                <a:ea typeface="黑体" pitchFamily="49" charset="-122"/>
              </a:rPr>
              <a:t>       </a:t>
            </a:r>
            <a:r>
              <a:rPr lang="zh-CN" altLang="en-US" b="1" dirty="0" smtClean="0">
                <a:latin typeface="Times New Roman" charset="0"/>
                <a:ea typeface="黑体" pitchFamily="49" charset="-122"/>
              </a:rPr>
              <a:t>       </a:t>
            </a:r>
            <a:endParaRPr lang="zh-CN" altLang="en-US" b="1" dirty="0">
              <a:latin typeface="Times New Roman" charset="0"/>
              <a:ea typeface="黑体" pitchFamily="49" charset="-122"/>
            </a:endParaRPr>
          </a:p>
        </p:txBody>
      </p:sp>
      <p:sp>
        <p:nvSpPr>
          <p:cNvPr id="2" name="矩形 1"/>
          <p:cNvSpPr/>
          <p:nvPr/>
        </p:nvSpPr>
        <p:spPr>
          <a:xfrm>
            <a:off x="1312218" y="2780928"/>
            <a:ext cx="6544522" cy="3416320"/>
          </a:xfrm>
          <a:prstGeom prst="rect">
            <a:avLst/>
          </a:prstGeom>
        </p:spPr>
        <p:txBody>
          <a:bodyPr wrap="square">
            <a:spAutoFit/>
          </a:bodyPr>
          <a:lstStyle/>
          <a:p>
            <a:pPr lvl="0">
              <a:lnSpc>
                <a:spcPct val="150000"/>
              </a:lnSpc>
            </a:pPr>
            <a:r>
              <a:rPr lang="zh-CN" altLang="en-US" b="1" dirty="0" smtClean="0">
                <a:solidFill>
                  <a:prstClr val="black"/>
                </a:solidFill>
                <a:latin typeface="楷体" pitchFamily="49" charset="-122"/>
                <a:ea typeface="楷体" pitchFamily="49" charset="-122"/>
              </a:rPr>
              <a:t>    影响</a:t>
            </a:r>
            <a:r>
              <a:rPr lang="zh-CN" altLang="en-US" b="1" dirty="0">
                <a:solidFill>
                  <a:prstClr val="black"/>
                </a:solidFill>
                <a:latin typeface="楷体" pitchFamily="49" charset="-122"/>
                <a:ea typeface="楷体" pitchFamily="49" charset="-122"/>
              </a:rPr>
              <a:t>外啮合齿轮泵性能指标和寿命</a:t>
            </a:r>
            <a:r>
              <a:rPr lang="zh-CN" altLang="en-US" b="1" dirty="0" smtClean="0">
                <a:solidFill>
                  <a:prstClr val="black"/>
                </a:solidFill>
                <a:latin typeface="楷体" pitchFamily="49" charset="-122"/>
                <a:ea typeface="楷体" pitchFamily="49" charset="-122"/>
              </a:rPr>
              <a:t>问题主要有以下三个问题：</a:t>
            </a:r>
            <a:endParaRPr lang="en-US" altLang="zh-CN" b="1" dirty="0" smtClean="0">
              <a:solidFill>
                <a:prstClr val="black"/>
              </a:solidFill>
              <a:latin typeface="楷体" pitchFamily="49" charset="-122"/>
              <a:ea typeface="楷体" pitchFamily="49" charset="-122"/>
            </a:endParaRPr>
          </a:p>
          <a:p>
            <a:pPr lvl="0">
              <a:lnSpc>
                <a:spcPct val="150000"/>
              </a:lnSpc>
            </a:pPr>
            <a:r>
              <a:rPr lang="en-US" altLang="zh-CN" b="1" dirty="0">
                <a:solidFill>
                  <a:prstClr val="black"/>
                </a:solidFill>
                <a:latin typeface="楷体" pitchFamily="49" charset="-122"/>
                <a:ea typeface="楷体" pitchFamily="49" charset="-122"/>
              </a:rPr>
              <a:t> </a:t>
            </a:r>
            <a:r>
              <a:rPr lang="en-US" altLang="zh-CN" b="1" dirty="0" smtClean="0">
                <a:solidFill>
                  <a:prstClr val="black"/>
                </a:solidFill>
                <a:latin typeface="楷体" pitchFamily="49" charset="-122"/>
                <a:ea typeface="楷体" pitchFamily="49" charset="-122"/>
              </a:rPr>
              <a:t>   1</a:t>
            </a:r>
            <a:r>
              <a:rPr lang="zh-CN" altLang="en-US" b="1" dirty="0" smtClean="0">
                <a:solidFill>
                  <a:prstClr val="black"/>
                </a:solidFill>
                <a:latin typeface="楷体" pitchFamily="49" charset="-122"/>
                <a:ea typeface="楷体" pitchFamily="49" charset="-122"/>
              </a:rPr>
              <a:t>）泄漏</a:t>
            </a:r>
            <a:endParaRPr lang="en-US" altLang="zh-CN" b="1" dirty="0" smtClean="0">
              <a:solidFill>
                <a:prstClr val="black"/>
              </a:solidFill>
              <a:latin typeface="楷体" pitchFamily="49" charset="-122"/>
              <a:ea typeface="楷体" pitchFamily="49" charset="-122"/>
            </a:endParaRPr>
          </a:p>
          <a:p>
            <a:pPr lvl="0">
              <a:lnSpc>
                <a:spcPct val="150000"/>
              </a:lnSpc>
            </a:pPr>
            <a:r>
              <a:rPr lang="en-US" altLang="zh-CN" b="1" dirty="0">
                <a:solidFill>
                  <a:prstClr val="black"/>
                </a:solidFill>
                <a:latin typeface="楷体" pitchFamily="49" charset="-122"/>
                <a:ea typeface="楷体" pitchFamily="49" charset="-122"/>
              </a:rPr>
              <a:t> </a:t>
            </a:r>
            <a:r>
              <a:rPr lang="en-US" altLang="zh-CN" b="1" dirty="0" smtClean="0">
                <a:solidFill>
                  <a:prstClr val="black"/>
                </a:solidFill>
                <a:latin typeface="楷体" pitchFamily="49" charset="-122"/>
                <a:ea typeface="楷体" pitchFamily="49" charset="-122"/>
              </a:rPr>
              <a:t>   2</a:t>
            </a:r>
            <a:r>
              <a:rPr lang="zh-CN" altLang="en-US" b="1" dirty="0" smtClean="0">
                <a:solidFill>
                  <a:prstClr val="black"/>
                </a:solidFill>
                <a:latin typeface="楷体" pitchFamily="49" charset="-122"/>
                <a:ea typeface="楷体" pitchFamily="49" charset="-122"/>
              </a:rPr>
              <a:t>）困油</a:t>
            </a:r>
            <a:endParaRPr lang="en-US" altLang="zh-CN" b="1" dirty="0" smtClean="0">
              <a:solidFill>
                <a:prstClr val="black"/>
              </a:solidFill>
              <a:latin typeface="楷体" pitchFamily="49" charset="-122"/>
              <a:ea typeface="楷体" pitchFamily="49" charset="-122"/>
            </a:endParaRPr>
          </a:p>
          <a:p>
            <a:pPr>
              <a:lnSpc>
                <a:spcPct val="150000"/>
              </a:lnSpc>
            </a:pPr>
            <a:r>
              <a:rPr lang="en-US" altLang="zh-CN" b="1" dirty="0">
                <a:solidFill>
                  <a:prstClr val="black"/>
                </a:solidFill>
                <a:latin typeface="楷体" pitchFamily="49" charset="-122"/>
                <a:ea typeface="楷体" pitchFamily="49" charset="-122"/>
              </a:rPr>
              <a:t> </a:t>
            </a:r>
            <a:r>
              <a:rPr lang="en-US" altLang="zh-CN" b="1" dirty="0" smtClean="0">
                <a:solidFill>
                  <a:prstClr val="black"/>
                </a:solidFill>
                <a:latin typeface="楷体" pitchFamily="49" charset="-122"/>
                <a:ea typeface="楷体" pitchFamily="49" charset="-122"/>
              </a:rPr>
              <a:t>   3</a:t>
            </a:r>
            <a:r>
              <a:rPr lang="zh-CN" altLang="en-US" b="1" dirty="0" smtClean="0">
                <a:solidFill>
                  <a:prstClr val="black"/>
                </a:solidFill>
                <a:latin typeface="楷体" pitchFamily="49" charset="-122"/>
                <a:ea typeface="楷体" pitchFamily="49" charset="-122"/>
              </a:rPr>
              <a:t>）</a:t>
            </a:r>
            <a:r>
              <a:rPr lang="zh-CN" altLang="en-US" b="1" dirty="0">
                <a:latin typeface="楷体" pitchFamily="49" charset="-122"/>
                <a:ea typeface="楷体" pitchFamily="49" charset="-122"/>
              </a:rPr>
              <a:t>径向液压力不平衡</a:t>
            </a:r>
            <a:endParaRPr lang="zh-CN" altLang="en-US" dirty="0">
              <a:latin typeface="楷体" pitchFamily="49" charset="-122"/>
              <a:ea typeface="楷体" pitchFamily="49" charset="-122"/>
            </a:endParaRPr>
          </a:p>
          <a:p>
            <a:pPr lvl="0">
              <a:lnSpc>
                <a:spcPct val="150000"/>
              </a:lnSpc>
            </a:pPr>
            <a:endParaRPr lang="zh-CN" altLang="en-US" dirty="0">
              <a:solidFill>
                <a:prstClr val="black"/>
              </a:solidFill>
              <a:latin typeface="楷体" pitchFamily="49" charset="-122"/>
              <a:ea typeface="楷体" pitchFamily="49" charset="-122"/>
            </a:endParaRPr>
          </a:p>
        </p:txBody>
      </p:sp>
      <p:sp>
        <p:nvSpPr>
          <p:cNvPr id="3" name="灯片编号占位符 2"/>
          <p:cNvSpPr>
            <a:spLocks noGrp="1"/>
          </p:cNvSpPr>
          <p:nvPr>
            <p:ph type="sldNum" sz="quarter" idx="12"/>
          </p:nvPr>
        </p:nvSpPr>
        <p:spPr/>
        <p:txBody>
          <a:bodyPr/>
          <a:lstStyle/>
          <a:p>
            <a:pPr>
              <a:defRPr/>
            </a:pPr>
            <a:fld id="{E2A4752E-CB19-45D7-A50F-38579156723E}" type="slidenum">
              <a:rPr lang="en-US" altLang="zh-CN" smtClean="0"/>
              <a:pPr>
                <a:defRPr/>
              </a:pPr>
              <a:t>26</a:t>
            </a:fld>
            <a:endParaRPr lang="en-US" altLang="zh-CN"/>
          </a:p>
        </p:txBody>
      </p:sp>
    </p:spTree>
    <p:extLst>
      <p:ext uri="{BB962C8B-B14F-4D97-AF65-F5344CB8AC3E}">
        <p14:creationId xmlns:p14="http://schemas.microsoft.com/office/powerpoint/2010/main" val="15634439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968817" y="4718153"/>
            <a:ext cx="2835640" cy="400110"/>
          </a:xfrm>
          <a:prstGeom prst="rect">
            <a:avLst/>
          </a:prstGeom>
          <a:solidFill>
            <a:schemeClr val="bg2"/>
          </a:solidFill>
          <a:ln w="28575">
            <a:solidFill>
              <a:schemeClr val="accent1">
                <a:lumMod val="75000"/>
              </a:schemeClr>
            </a:solidFill>
          </a:ln>
        </p:spPr>
        <p:txBody>
          <a:bodyPr wrap="square">
            <a:spAutoFit/>
          </a:bodyPr>
          <a:lstStyle/>
          <a:p>
            <a:r>
              <a:rPr lang="en-US" altLang="zh-CN" sz="2000" b="1" dirty="0" smtClean="0">
                <a:latin typeface="楷体" pitchFamily="49" charset="-122"/>
                <a:ea typeface="楷体" pitchFamily="49" charset="-122"/>
              </a:rPr>
              <a:t>2</a:t>
            </a:r>
            <a:r>
              <a:rPr lang="zh-CN" altLang="en-US" sz="2000" b="1" dirty="0" smtClean="0">
                <a:latin typeface="楷体" pitchFamily="49" charset="-122"/>
                <a:ea typeface="楷体" pitchFamily="49" charset="-122"/>
              </a:rPr>
              <a:t>、齿轮啮合处的间隙 </a:t>
            </a:r>
            <a:endParaRPr lang="zh-CN" altLang="en-US" sz="2000" dirty="0">
              <a:latin typeface="楷体" pitchFamily="49" charset="-122"/>
              <a:ea typeface="楷体" pitchFamily="49" charset="-122"/>
            </a:endParaRPr>
          </a:p>
        </p:txBody>
      </p:sp>
      <p:sp>
        <p:nvSpPr>
          <p:cNvPr id="7" name="矩形 6"/>
          <p:cNvSpPr/>
          <p:nvPr/>
        </p:nvSpPr>
        <p:spPr>
          <a:xfrm>
            <a:off x="5959404" y="3534905"/>
            <a:ext cx="2854466" cy="769441"/>
          </a:xfrm>
          <a:prstGeom prst="rect">
            <a:avLst/>
          </a:prstGeom>
          <a:solidFill>
            <a:schemeClr val="bg2"/>
          </a:solidFill>
          <a:ln w="28575">
            <a:solidFill>
              <a:schemeClr val="accent1">
                <a:lumMod val="75000"/>
              </a:schemeClr>
            </a:solidFill>
          </a:ln>
        </p:spPr>
        <p:txBody>
          <a:bodyPr wrap="square">
            <a:spAutoFit/>
          </a:bodyPr>
          <a:lstStyle/>
          <a:p>
            <a:pPr>
              <a:defRPr/>
            </a:pPr>
            <a:r>
              <a:rPr lang="en-US" altLang="zh-CN" b="1" dirty="0" smtClean="0">
                <a:latin typeface="楷体" pitchFamily="49" charset="-122"/>
                <a:ea typeface="楷体" pitchFamily="49" charset="-122"/>
              </a:rPr>
              <a:t>1</a:t>
            </a:r>
            <a:r>
              <a:rPr lang="zh-CN" altLang="en-US" b="1" dirty="0" smtClean="0">
                <a:latin typeface="楷体" pitchFamily="49" charset="-122"/>
                <a:ea typeface="楷体" pitchFamily="49" charset="-122"/>
              </a:rPr>
              <a:t>、</a:t>
            </a:r>
            <a:r>
              <a:rPr lang="zh-CN" altLang="en-US" sz="2000" b="1" dirty="0" smtClean="0">
                <a:latin typeface="楷体" pitchFamily="49" charset="-122"/>
                <a:ea typeface="楷体" pitchFamily="49" charset="-122"/>
              </a:rPr>
              <a:t>齿轮</a:t>
            </a:r>
            <a:r>
              <a:rPr lang="zh-CN" altLang="en-US" sz="2000" b="1" dirty="0">
                <a:latin typeface="楷体" pitchFamily="49" charset="-122"/>
                <a:ea typeface="楷体" pitchFamily="49" charset="-122"/>
              </a:rPr>
              <a:t>外圆与泵体内表面</a:t>
            </a:r>
            <a:r>
              <a:rPr lang="zh-CN" altLang="en-US" sz="2000" b="1" dirty="0" smtClean="0">
                <a:latin typeface="楷体" pitchFamily="49" charset="-122"/>
                <a:ea typeface="楷体" pitchFamily="49" charset="-122"/>
              </a:rPr>
              <a:t>之间径向</a:t>
            </a:r>
            <a:r>
              <a:rPr lang="zh-CN" altLang="en-US" sz="2000" b="1" dirty="0">
                <a:latin typeface="楷体" pitchFamily="49" charset="-122"/>
                <a:ea typeface="楷体" pitchFamily="49" charset="-122"/>
              </a:rPr>
              <a:t>间隙</a:t>
            </a:r>
          </a:p>
        </p:txBody>
      </p:sp>
      <p:sp>
        <p:nvSpPr>
          <p:cNvPr id="4" name="矩形 3"/>
          <p:cNvSpPr/>
          <p:nvPr/>
        </p:nvSpPr>
        <p:spPr>
          <a:xfrm>
            <a:off x="1422127" y="1124744"/>
            <a:ext cx="5137945" cy="1692771"/>
          </a:xfrm>
          <a:prstGeom prst="rect">
            <a:avLst/>
          </a:prstGeom>
        </p:spPr>
        <p:txBody>
          <a:bodyPr wrap="none">
            <a:spAutoFit/>
          </a:bodyPr>
          <a:lstStyle/>
          <a:p>
            <a:pPr lvl="0">
              <a:lnSpc>
                <a:spcPct val="200000"/>
              </a:lnSpc>
            </a:pPr>
            <a:r>
              <a:rPr lang="en-US" altLang="zh-CN" sz="2800" b="1" dirty="0" smtClean="0">
                <a:solidFill>
                  <a:prstClr val="black"/>
                </a:solidFill>
                <a:latin typeface="楷体" pitchFamily="49" charset="-122"/>
                <a:ea typeface="楷体" pitchFamily="49" charset="-122"/>
              </a:rPr>
              <a:t>1</a:t>
            </a:r>
            <a:r>
              <a:rPr lang="zh-CN" altLang="en-US" sz="2800" b="1" dirty="0" smtClean="0">
                <a:solidFill>
                  <a:prstClr val="black"/>
                </a:solidFill>
                <a:latin typeface="楷体" pitchFamily="49" charset="-122"/>
                <a:ea typeface="楷体" pitchFamily="49" charset="-122"/>
              </a:rPr>
              <a:t>）泄 漏</a:t>
            </a:r>
            <a:endParaRPr lang="en-US" altLang="zh-CN" sz="2800" b="1" dirty="0" smtClean="0">
              <a:solidFill>
                <a:prstClr val="black"/>
              </a:solidFill>
              <a:latin typeface="楷体" pitchFamily="49" charset="-122"/>
              <a:ea typeface="楷体" pitchFamily="49" charset="-122"/>
            </a:endParaRPr>
          </a:p>
          <a:p>
            <a:pPr lvl="0">
              <a:lnSpc>
                <a:spcPct val="200000"/>
              </a:lnSpc>
            </a:pPr>
            <a:r>
              <a:rPr lang="en-US" altLang="zh-CN" b="1" dirty="0" smtClean="0">
                <a:solidFill>
                  <a:prstClr val="black"/>
                </a:solidFill>
                <a:latin typeface="楷体" pitchFamily="49" charset="-122"/>
                <a:ea typeface="楷体" pitchFamily="49" charset="-122"/>
              </a:rPr>
              <a:t>    </a:t>
            </a:r>
            <a:r>
              <a:rPr lang="zh-CN" altLang="en-US" b="1" dirty="0" smtClean="0">
                <a:solidFill>
                  <a:prstClr val="black"/>
                </a:solidFill>
                <a:latin typeface="楷体" pitchFamily="49" charset="-122"/>
                <a:ea typeface="楷体" pitchFamily="49" charset="-122"/>
              </a:rPr>
              <a:t>泄漏主要发生在以下三个部位：</a:t>
            </a:r>
            <a:endParaRPr lang="zh-CN" altLang="en-US" dirty="0">
              <a:solidFill>
                <a:prstClr val="black"/>
              </a:solidFill>
              <a:latin typeface="楷体" pitchFamily="49" charset="-122"/>
              <a:ea typeface="楷体" pitchFamily="49" charset="-122"/>
            </a:endParaRPr>
          </a:p>
        </p:txBody>
      </p:sp>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27</a:t>
            </a:fld>
            <a:endParaRPr lang="en-US" altLang="zh-CN"/>
          </a:p>
        </p:txBody>
      </p:sp>
      <p:pic>
        <p:nvPicPr>
          <p:cNvPr id="12290" name="Picture 2" descr="C:\Users\wangqiang\Desktop\QQ截图201509051013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284984"/>
            <a:ext cx="3592921" cy="317411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968817" y="5510539"/>
            <a:ext cx="2941152" cy="707886"/>
          </a:xfrm>
          <a:prstGeom prst="rect">
            <a:avLst/>
          </a:prstGeom>
          <a:solidFill>
            <a:schemeClr val="bg2"/>
          </a:solidFill>
          <a:ln w="28575">
            <a:solidFill>
              <a:schemeClr val="accent1">
                <a:lumMod val="75000"/>
              </a:schemeClr>
            </a:solidFill>
          </a:ln>
        </p:spPr>
        <p:txBody>
          <a:bodyPr wrap="square">
            <a:spAutoFit/>
          </a:bodyPr>
          <a:lstStyle/>
          <a:p>
            <a:r>
              <a:rPr lang="en-US" altLang="zh-CN" sz="2000" b="1" dirty="0" smtClean="0">
                <a:latin typeface="楷体" pitchFamily="49" charset="-122"/>
                <a:ea typeface="楷体" pitchFamily="49" charset="-122"/>
              </a:rPr>
              <a:t>3</a:t>
            </a:r>
            <a:r>
              <a:rPr lang="zh-CN" altLang="en-US" sz="2000" b="1" dirty="0" smtClean="0">
                <a:latin typeface="楷体" pitchFamily="49" charset="-122"/>
                <a:ea typeface="楷体" pitchFamily="49" charset="-122"/>
              </a:rPr>
              <a:t>、齿轮端面与端盖间的轴向间隙</a:t>
            </a:r>
            <a:r>
              <a:rPr lang="en-US" altLang="zh-CN" sz="2000" b="1" dirty="0" smtClean="0">
                <a:latin typeface="楷体" pitchFamily="49" charset="-122"/>
                <a:ea typeface="楷体" pitchFamily="49" charset="-122"/>
              </a:rPr>
              <a:t> </a:t>
            </a:r>
            <a:endParaRPr lang="zh-CN" altLang="en-US" sz="2000" b="1" dirty="0"/>
          </a:p>
        </p:txBody>
      </p:sp>
    </p:spTree>
    <p:extLst>
      <p:ext uri="{BB962C8B-B14F-4D97-AF65-F5344CB8AC3E}">
        <p14:creationId xmlns:p14="http://schemas.microsoft.com/office/powerpoint/2010/main" val="12249451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324" y="6871"/>
            <a:ext cx="9121676" cy="180626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20000"/>
              </a:lnSpc>
              <a:defRPr/>
            </a:pPr>
            <a:r>
              <a:rPr lang="zh-CN" altLang="en-US" b="1" dirty="0" smtClean="0">
                <a:solidFill>
                  <a:srgbClr val="FF0000"/>
                </a:solidFill>
                <a:latin typeface="楷体" pitchFamily="49" charset="-122"/>
                <a:ea typeface="楷体" pitchFamily="49" charset="-122"/>
              </a:rPr>
              <a:t>    轴</a:t>
            </a:r>
            <a:r>
              <a:rPr lang="zh-CN" altLang="en-US" b="1" dirty="0">
                <a:solidFill>
                  <a:srgbClr val="FF0000"/>
                </a:solidFill>
                <a:latin typeface="楷体" pitchFamily="49" charset="-122"/>
                <a:ea typeface="楷体" pitchFamily="49" charset="-122"/>
              </a:rPr>
              <a:t>向间隙</a:t>
            </a:r>
            <a:r>
              <a:rPr lang="zh-CN" altLang="en-US" b="1" dirty="0">
                <a:latin typeface="楷体" pitchFamily="49" charset="-122"/>
                <a:ea typeface="楷体" pitchFamily="49" charset="-122"/>
              </a:rPr>
              <a:t>的泄漏约占总泄漏量</a:t>
            </a:r>
            <a:r>
              <a:rPr lang="en-US" altLang="zh-CN" b="1" dirty="0">
                <a:latin typeface="楷体" pitchFamily="49" charset="-122"/>
                <a:ea typeface="楷体" pitchFamily="49" charset="-122"/>
              </a:rPr>
              <a:t>75%</a:t>
            </a:r>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80%</a:t>
            </a:r>
            <a:r>
              <a:rPr lang="zh-CN" altLang="en-US" b="1" dirty="0">
                <a:latin typeface="楷体" pitchFamily="49" charset="-122"/>
                <a:ea typeface="楷体" pitchFamily="49" charset="-122"/>
              </a:rPr>
              <a:t>，因为这里泄漏途径短，泄漏面积大</a:t>
            </a:r>
            <a:r>
              <a:rPr lang="zh-CN" altLang="en-US" b="1" dirty="0" smtClean="0">
                <a:latin typeface="楷体" pitchFamily="49" charset="-122"/>
                <a:ea typeface="楷体" pitchFamily="49" charset="-122"/>
              </a:rPr>
              <a:t>。</a:t>
            </a:r>
            <a:endParaRPr lang="en-US" altLang="zh-CN" b="1" dirty="0" smtClean="0">
              <a:latin typeface="楷体" pitchFamily="49" charset="-122"/>
              <a:ea typeface="楷体" pitchFamily="49" charset="-122"/>
            </a:endParaRPr>
          </a:p>
          <a:p>
            <a:pPr>
              <a:lnSpc>
                <a:spcPct val="120000"/>
              </a:lnSpc>
              <a:defRPr/>
            </a:pPr>
            <a:r>
              <a:rPr lang="en-US" altLang="zh-CN" b="1" dirty="0">
                <a:latin typeface="楷体" pitchFamily="49" charset="-122"/>
                <a:ea typeface="楷体" pitchFamily="49" charset="-122"/>
              </a:rPr>
              <a:t> </a:t>
            </a: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轴</a:t>
            </a:r>
            <a:r>
              <a:rPr lang="zh-CN" altLang="en-US" b="1" dirty="0">
                <a:latin typeface="楷体" pitchFamily="49" charset="-122"/>
                <a:ea typeface="楷体" pitchFamily="49" charset="-122"/>
              </a:rPr>
              <a:t>向</a:t>
            </a:r>
            <a:r>
              <a:rPr lang="zh-CN" altLang="en-US" b="1" dirty="0" smtClean="0">
                <a:latin typeface="楷体" pitchFamily="49" charset="-122"/>
                <a:ea typeface="楷体" pitchFamily="49" charset="-122"/>
              </a:rPr>
              <a:t>间隙大</a:t>
            </a:r>
            <a:r>
              <a:rPr lang="zh-CN" altLang="en-US" b="1" dirty="0">
                <a:latin typeface="楷体" pitchFamily="49" charset="-122"/>
                <a:ea typeface="楷体" pitchFamily="49" charset="-122"/>
              </a:rPr>
              <a:t>，泄漏量大，容积效率低；轴向</a:t>
            </a:r>
            <a:r>
              <a:rPr lang="zh-CN" altLang="en-US" b="1" dirty="0" smtClean="0">
                <a:latin typeface="楷体" pitchFamily="49" charset="-122"/>
                <a:ea typeface="楷体" pitchFamily="49" charset="-122"/>
              </a:rPr>
              <a:t>间隙小</a:t>
            </a:r>
            <a:r>
              <a:rPr lang="zh-CN" altLang="en-US" b="1" dirty="0">
                <a:latin typeface="楷体" pitchFamily="49" charset="-122"/>
                <a:ea typeface="楷体" pitchFamily="49" charset="-122"/>
              </a:rPr>
              <a:t>，齿轮端面和端盖之间的机械摩擦磨损损失增加，会使泵的机械效率降低</a:t>
            </a:r>
            <a:r>
              <a:rPr lang="zh-CN" altLang="en-US" b="1" dirty="0" smtClean="0">
                <a:latin typeface="楷体" pitchFamily="49" charset="-122"/>
                <a:ea typeface="楷体" pitchFamily="49" charset="-122"/>
              </a:rPr>
              <a:t>。</a:t>
            </a:r>
            <a:endParaRPr lang="zh-CN" altLang="en-US" b="1" dirty="0">
              <a:latin typeface="楷体" pitchFamily="49" charset="-122"/>
              <a:ea typeface="楷体" pitchFamily="49" charset="-122"/>
            </a:endParaRPr>
          </a:p>
        </p:txBody>
      </p:sp>
      <p:sp>
        <p:nvSpPr>
          <p:cNvPr id="4" name="矩形 3"/>
          <p:cNvSpPr/>
          <p:nvPr/>
        </p:nvSpPr>
        <p:spPr>
          <a:xfrm>
            <a:off x="5004048" y="1761197"/>
            <a:ext cx="4139952" cy="50295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lnSpc>
                <a:spcPct val="150000"/>
              </a:lnSpc>
              <a:spcAft>
                <a:spcPts val="1500"/>
              </a:spcAft>
              <a:defRPr/>
            </a:pPr>
            <a:r>
              <a:rPr lang="zh-CN" altLang="en-US" b="1" dirty="0" smtClean="0">
                <a:latin typeface="楷体" pitchFamily="49" charset="-122"/>
                <a:ea typeface="楷体" pitchFamily="49" charset="-122"/>
              </a:rPr>
              <a:t>解决方法</a:t>
            </a:r>
            <a:endParaRPr lang="en-US" altLang="zh-CN" b="1" dirty="0" smtClean="0">
              <a:latin typeface="楷体" pitchFamily="49" charset="-122"/>
              <a:ea typeface="楷体" pitchFamily="49" charset="-122"/>
            </a:endParaRPr>
          </a:p>
          <a:p>
            <a:pPr>
              <a:lnSpc>
                <a:spcPct val="150000"/>
              </a:lnSpc>
              <a:defRPr/>
            </a:pPr>
            <a:r>
              <a:rPr lang="zh-CN" altLang="en-US" b="1" dirty="0" smtClean="0">
                <a:latin typeface="楷体" pitchFamily="49" charset="-122"/>
                <a:ea typeface="楷体" pitchFamily="49" charset="-122"/>
              </a:rPr>
              <a:t>　　</a:t>
            </a:r>
            <a:r>
              <a:rPr lang="en-US" altLang="zh-CN" b="1" dirty="0" smtClean="0">
                <a:latin typeface="楷体" pitchFamily="49" charset="-122"/>
                <a:ea typeface="楷体" pitchFamily="49" charset="-122"/>
              </a:rPr>
              <a:t>①</a:t>
            </a:r>
            <a:r>
              <a:rPr lang="zh-CN" altLang="en-US" b="1" dirty="0" smtClean="0">
                <a:latin typeface="楷体" pitchFamily="49" charset="-122"/>
                <a:ea typeface="楷体" pitchFamily="49" charset="-122"/>
              </a:rPr>
              <a:t>　设计</a:t>
            </a:r>
            <a:r>
              <a:rPr lang="zh-CN" altLang="en-US" b="1" dirty="0">
                <a:latin typeface="楷体" pitchFamily="49" charset="-122"/>
                <a:ea typeface="楷体" pitchFamily="49" charset="-122"/>
              </a:rPr>
              <a:t>和制造时必须严格控制泵的轴向间隙；</a:t>
            </a:r>
            <a:endParaRPr lang="en-US" altLang="zh-CN" b="1" dirty="0">
              <a:latin typeface="楷体" pitchFamily="49" charset="-122"/>
              <a:ea typeface="楷体" pitchFamily="49" charset="-122"/>
            </a:endParaRPr>
          </a:p>
          <a:p>
            <a:pPr>
              <a:lnSpc>
                <a:spcPct val="150000"/>
              </a:lnSpc>
              <a:spcBef>
                <a:spcPts val="1000"/>
              </a:spcBef>
              <a:defRPr/>
            </a:pPr>
            <a:r>
              <a:rPr lang="zh-CN" altLang="en-US" b="1" dirty="0" smtClean="0">
                <a:latin typeface="楷体" pitchFamily="49" charset="-122"/>
                <a:ea typeface="楷体" pitchFamily="49" charset="-122"/>
              </a:rPr>
              <a:t>　　</a:t>
            </a:r>
            <a:r>
              <a:rPr lang="en-US" altLang="zh-CN" b="1" dirty="0" smtClean="0">
                <a:latin typeface="楷体" pitchFamily="49" charset="-122"/>
                <a:ea typeface="楷体" pitchFamily="49" charset="-122"/>
              </a:rPr>
              <a:t>② </a:t>
            </a:r>
            <a:r>
              <a:rPr lang="zh-CN" altLang="en-US" b="1" dirty="0">
                <a:latin typeface="楷体" pitchFamily="49" charset="-122"/>
                <a:ea typeface="楷体" pitchFamily="49" charset="-122"/>
              </a:rPr>
              <a:t>端面间隙补偿，采用静压平衡措施：在齿轮和盖板之间增加一个补偿零件，如浮动轴套、浮动侧板，减小轴向间隙，减少</a:t>
            </a:r>
            <a:r>
              <a:rPr lang="zh-CN" altLang="en-US" b="1" dirty="0" smtClean="0">
                <a:latin typeface="楷体" pitchFamily="49" charset="-122"/>
                <a:ea typeface="楷体" pitchFamily="49" charset="-122"/>
              </a:rPr>
              <a:t>泄漏。</a:t>
            </a:r>
            <a:endParaRPr lang="en-US" altLang="zh-CN" b="1" dirty="0" smtClean="0">
              <a:latin typeface="楷体" pitchFamily="49" charset="-122"/>
              <a:ea typeface="楷体" pitchFamily="49" charset="-122"/>
            </a:endParaRPr>
          </a:p>
          <a:p>
            <a:pPr>
              <a:lnSpc>
                <a:spcPct val="150000"/>
              </a:lnSpc>
              <a:spcBef>
                <a:spcPts val="0"/>
              </a:spcBef>
              <a:defRPr/>
            </a:pPr>
            <a:endParaRPr lang="zh-CN" altLang="en-US" sz="800" b="1" dirty="0">
              <a:latin typeface="楷体" pitchFamily="49" charset="-122"/>
              <a:ea typeface="楷体" pitchFamily="49" charset="-122"/>
            </a:endParaRPr>
          </a:p>
        </p:txBody>
      </p:sp>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28</a:t>
            </a:fld>
            <a:endParaRPr lang="en-US" altLang="zh-C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6" y="1825944"/>
            <a:ext cx="4956572" cy="503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655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a:xfrm>
            <a:off x="6012160" y="2034231"/>
            <a:ext cx="2890664" cy="470898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25000"/>
              </a:lnSpc>
              <a:defRPr/>
            </a:pPr>
            <a:r>
              <a:rPr lang="zh-CN" altLang="en-US" b="1" dirty="0" smtClean="0">
                <a:latin typeface="楷体" pitchFamily="49" charset="-122"/>
                <a:ea typeface="楷体" pitchFamily="49" charset="-122"/>
              </a:rPr>
              <a:t>    外啮合齿轮泵</a:t>
            </a:r>
            <a:r>
              <a:rPr lang="zh-CN" altLang="en-US" b="1" dirty="0">
                <a:latin typeface="楷体" pitchFamily="49" charset="-122"/>
                <a:ea typeface="楷体" pitchFamily="49" charset="-122"/>
              </a:rPr>
              <a:t>要平稳工作，齿轮啮合时的重叠系数必需大于</a:t>
            </a:r>
            <a:r>
              <a:rPr lang="en-US" altLang="zh-CN" b="1" dirty="0">
                <a:latin typeface="楷体" pitchFamily="49" charset="-122"/>
                <a:ea typeface="楷体" pitchFamily="49" charset="-122"/>
              </a:rPr>
              <a:t>1</a:t>
            </a:r>
            <a:r>
              <a:rPr lang="zh-CN" altLang="en-US" b="1" dirty="0" smtClean="0">
                <a:latin typeface="楷体" pitchFamily="49" charset="-122"/>
                <a:ea typeface="楷体" pitchFamily="49" charset="-122"/>
              </a:rPr>
              <a:t>。那么</a:t>
            </a: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在</a:t>
            </a:r>
            <a:r>
              <a:rPr lang="zh-CN" altLang="en-US" b="1" dirty="0">
                <a:latin typeface="楷体" pitchFamily="49" charset="-122"/>
                <a:ea typeface="楷体" pitchFamily="49" charset="-122"/>
              </a:rPr>
              <a:t>一对轮齿即将脱开啮合前，后面的一对轮齿就要开始啮合</a:t>
            </a:r>
            <a:r>
              <a:rPr lang="zh-CN" altLang="en-US" b="1" dirty="0" smtClean="0">
                <a:latin typeface="楷体" pitchFamily="49" charset="-122"/>
                <a:ea typeface="楷体" pitchFamily="49" charset="-122"/>
              </a:rPr>
              <a:t>。在</a:t>
            </a:r>
            <a:r>
              <a:rPr lang="zh-CN" altLang="en-US" b="1" dirty="0">
                <a:latin typeface="楷体" pitchFamily="49" charset="-122"/>
                <a:ea typeface="楷体" pitchFamily="49" charset="-122"/>
              </a:rPr>
              <a:t>一段时间内就有</a:t>
            </a:r>
            <a:r>
              <a:rPr lang="zh-CN" altLang="en-US" b="1" dirty="0">
                <a:solidFill>
                  <a:srgbClr val="FF0000"/>
                </a:solidFill>
                <a:latin typeface="楷体" pitchFamily="49" charset="-122"/>
                <a:ea typeface="楷体" pitchFamily="49" charset="-122"/>
              </a:rPr>
              <a:t>两对轮齿同时</a:t>
            </a:r>
            <a:r>
              <a:rPr lang="zh-CN" altLang="en-US" b="1" dirty="0" smtClean="0">
                <a:solidFill>
                  <a:srgbClr val="FF0000"/>
                </a:solidFill>
                <a:latin typeface="楷体" pitchFamily="49" charset="-122"/>
                <a:ea typeface="楷体" pitchFamily="49" charset="-122"/>
              </a:rPr>
              <a:t>啮合</a:t>
            </a:r>
            <a:r>
              <a:rPr lang="zh-CN" altLang="en-US" b="1" dirty="0" smtClean="0">
                <a:latin typeface="楷体" pitchFamily="49" charset="-122"/>
                <a:ea typeface="楷体" pitchFamily="49" charset="-122"/>
              </a:rPr>
              <a:t>。</a:t>
            </a:r>
            <a:endParaRPr lang="en-US" altLang="zh-CN" b="1" dirty="0">
              <a:latin typeface="楷体" pitchFamily="49" charset="-122"/>
              <a:ea typeface="楷体" pitchFamily="49" charset="-122"/>
            </a:endParaRPr>
          </a:p>
        </p:txBody>
      </p:sp>
      <p:sp>
        <p:nvSpPr>
          <p:cNvPr id="3" name="矩形 2"/>
          <p:cNvSpPr/>
          <p:nvPr/>
        </p:nvSpPr>
        <p:spPr>
          <a:xfrm>
            <a:off x="1462334" y="1063500"/>
            <a:ext cx="1447833" cy="523220"/>
          </a:xfrm>
          <a:prstGeom prst="rect">
            <a:avLst/>
          </a:prstGeom>
        </p:spPr>
        <p:txBody>
          <a:bodyPr wrap="none">
            <a:spAutoFit/>
          </a:bodyPr>
          <a:lstStyle/>
          <a:p>
            <a:pPr lvl="0" algn="ctr"/>
            <a:r>
              <a:rPr lang="en-US" altLang="zh-CN" sz="2800" b="1" dirty="0" smtClean="0">
                <a:solidFill>
                  <a:prstClr val="black"/>
                </a:solidFill>
                <a:latin typeface="楷体" pitchFamily="49" charset="-122"/>
                <a:ea typeface="楷体" pitchFamily="49" charset="-122"/>
              </a:rPr>
              <a:t>2</a:t>
            </a:r>
            <a:r>
              <a:rPr lang="zh-CN" altLang="en-US" sz="2800" b="1" dirty="0" smtClean="0">
                <a:solidFill>
                  <a:prstClr val="black"/>
                </a:solidFill>
                <a:latin typeface="楷体" pitchFamily="49" charset="-122"/>
                <a:ea typeface="楷体" pitchFamily="49" charset="-122"/>
              </a:rPr>
              <a:t>）困</a:t>
            </a:r>
            <a:r>
              <a:rPr lang="zh-CN" altLang="en-US" sz="2800" b="1" dirty="0">
                <a:solidFill>
                  <a:prstClr val="black"/>
                </a:solidFill>
                <a:latin typeface="楷体" pitchFamily="49" charset="-122"/>
                <a:ea typeface="楷体" pitchFamily="49" charset="-122"/>
              </a:rPr>
              <a:t>油</a:t>
            </a:r>
            <a:endParaRPr lang="zh-CN" altLang="en-US" sz="2800" dirty="0">
              <a:solidFill>
                <a:prstClr val="black"/>
              </a:solidFill>
              <a:latin typeface="楷体" pitchFamily="49" charset="-122"/>
              <a:ea typeface="楷体" pitchFamily="49" charset="-122"/>
            </a:endParaRPr>
          </a:p>
        </p:txBody>
      </p:sp>
      <p:sp>
        <p:nvSpPr>
          <p:cNvPr id="4" name="灯片编号占位符 3"/>
          <p:cNvSpPr>
            <a:spLocks noGrp="1"/>
          </p:cNvSpPr>
          <p:nvPr>
            <p:ph type="sldNum" sz="quarter" idx="12"/>
          </p:nvPr>
        </p:nvSpPr>
        <p:spPr/>
        <p:txBody>
          <a:bodyPr/>
          <a:lstStyle/>
          <a:p>
            <a:pPr>
              <a:defRPr/>
            </a:pPr>
            <a:fld id="{703631EF-C53C-446D-9814-6BF818FDD70E}" type="slidenum">
              <a:rPr lang="en-US" altLang="zh-CN" smtClean="0"/>
              <a:pPr>
                <a:defRPr/>
              </a:pPr>
              <a:t>29</a:t>
            </a:fld>
            <a:endParaRPr lang="en-US" altLang="zh-CN"/>
          </a:p>
        </p:txBody>
      </p:sp>
      <p:pic>
        <p:nvPicPr>
          <p:cNvPr id="13314" name="Picture 2" descr="C:\Users\wangqiang\Desktop\QQ截图201509051013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63688"/>
            <a:ext cx="5216580"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7659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Rectangle 3"/>
          <p:cNvSpPr>
            <a:spLocks noGrp="1" noChangeArrowheads="1"/>
          </p:cNvSpPr>
          <p:nvPr>
            <p:ph type="body" sz="half" idx="1"/>
          </p:nvPr>
        </p:nvSpPr>
        <p:spPr>
          <a:xfrm>
            <a:off x="1688101" y="3515630"/>
            <a:ext cx="648072" cy="1605558"/>
          </a:xfrm>
        </p:spPr>
        <p:style>
          <a:lnRef idx="1">
            <a:schemeClr val="accent5"/>
          </a:lnRef>
          <a:fillRef idx="2">
            <a:schemeClr val="accent5"/>
          </a:fillRef>
          <a:effectRef idx="1">
            <a:schemeClr val="accent5"/>
          </a:effectRef>
          <a:fontRef idx="minor">
            <a:schemeClr val="dk1"/>
          </a:fontRef>
        </p:style>
        <p:txBody>
          <a:bodyPr/>
          <a:lstStyle/>
          <a:p>
            <a:pPr algn="ctr" eaLnBrk="1" hangingPunct="1">
              <a:buFont typeface="Wingdings" pitchFamily="2" charset="2"/>
              <a:buNone/>
            </a:pPr>
            <a:r>
              <a:rPr lang="zh-CN" altLang="en-US" sz="2800" b="1" dirty="0" smtClean="0">
                <a:latin typeface="楷体" pitchFamily="49" charset="-122"/>
                <a:ea typeface="楷体" pitchFamily="49" charset="-122"/>
              </a:rPr>
              <a:t>齿</a:t>
            </a:r>
            <a:endParaRPr lang="en-US" altLang="zh-CN" sz="2800" b="1" dirty="0" smtClean="0">
              <a:latin typeface="楷体" pitchFamily="49" charset="-122"/>
              <a:ea typeface="楷体" pitchFamily="49" charset="-122"/>
            </a:endParaRPr>
          </a:p>
          <a:p>
            <a:pPr algn="ctr" eaLnBrk="1" hangingPunct="1">
              <a:buFont typeface="Wingdings" pitchFamily="2" charset="2"/>
              <a:buNone/>
            </a:pPr>
            <a:r>
              <a:rPr lang="zh-CN" altLang="en-US" sz="2800" b="1" dirty="0" smtClean="0">
                <a:latin typeface="楷体" pitchFamily="49" charset="-122"/>
                <a:ea typeface="楷体" pitchFamily="49" charset="-122"/>
              </a:rPr>
              <a:t>轮</a:t>
            </a:r>
            <a:endParaRPr lang="en-US" altLang="zh-CN" sz="2800" b="1" dirty="0" smtClean="0">
              <a:latin typeface="楷体" pitchFamily="49" charset="-122"/>
              <a:ea typeface="楷体" pitchFamily="49" charset="-122"/>
            </a:endParaRPr>
          </a:p>
          <a:p>
            <a:pPr algn="ctr" eaLnBrk="1" hangingPunct="1">
              <a:buFont typeface="Wingdings" pitchFamily="2" charset="2"/>
              <a:buNone/>
            </a:pPr>
            <a:r>
              <a:rPr lang="zh-CN" altLang="en-US" sz="2800" b="1" dirty="0" smtClean="0">
                <a:latin typeface="楷体" pitchFamily="49" charset="-122"/>
                <a:ea typeface="楷体" pitchFamily="49" charset="-122"/>
              </a:rPr>
              <a:t>泵</a:t>
            </a:r>
          </a:p>
        </p:txBody>
      </p:sp>
      <p:pic>
        <p:nvPicPr>
          <p:cNvPr id="34820" name="Picture 4" descr="00834227001104824711"/>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721058" y="2036130"/>
            <a:ext cx="2952750" cy="2425700"/>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1" name="AutoShape 5"/>
          <p:cNvSpPr>
            <a:spLocks/>
          </p:cNvSpPr>
          <p:nvPr/>
        </p:nvSpPr>
        <p:spPr bwMode="auto">
          <a:xfrm>
            <a:off x="2609565" y="3108759"/>
            <a:ext cx="381000" cy="2270348"/>
          </a:xfrm>
          <a:prstGeom prst="leftBrace">
            <a:avLst>
              <a:gd name="adj1" fmla="val 45000"/>
              <a:gd name="adj2" fmla="val 50000"/>
            </a:avLst>
          </a:prstGeom>
          <a:noFill/>
          <a:ln w="57150">
            <a:solidFill>
              <a:srgbClr val="008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Rectangle 6"/>
          <p:cNvSpPr>
            <a:spLocks noChangeArrowheads="1"/>
          </p:cNvSpPr>
          <p:nvPr/>
        </p:nvSpPr>
        <p:spPr bwMode="auto">
          <a:xfrm>
            <a:off x="3193529" y="2564904"/>
            <a:ext cx="2448272" cy="1368152"/>
          </a:xfrm>
          <a:prstGeom prst="rect">
            <a:avLst/>
          </a:prstGeom>
          <a:ln/>
          <a:extLst/>
        </p:spPr>
        <p:style>
          <a:lnRef idx="1">
            <a:schemeClr val="accent3"/>
          </a:lnRef>
          <a:fillRef idx="2">
            <a:schemeClr val="accent3"/>
          </a:fillRef>
          <a:effectRef idx="1">
            <a:schemeClr val="accent3"/>
          </a:effectRef>
          <a:fontRef idx="minor">
            <a:schemeClr val="dk1"/>
          </a:fontRef>
        </p:style>
        <p:txBody>
          <a:bodyPr/>
          <a:lstStyle/>
          <a:p>
            <a:pPr>
              <a:spcBef>
                <a:spcPts val="0"/>
              </a:spcBef>
              <a:buClr>
                <a:schemeClr val="folHlink"/>
              </a:buClr>
              <a:buSzPct val="60000"/>
              <a:buFont typeface="Wingdings" pitchFamily="2" charset="2"/>
              <a:buNone/>
            </a:pPr>
            <a:r>
              <a:rPr lang="zh-CN" altLang="en-US" sz="2800" b="1" dirty="0">
                <a:solidFill>
                  <a:srgbClr val="FF0000"/>
                </a:solidFill>
                <a:latin typeface="楷体" pitchFamily="49" charset="-122"/>
                <a:ea typeface="楷体" pitchFamily="49" charset="-122"/>
              </a:rPr>
              <a:t>外</a:t>
            </a:r>
            <a:r>
              <a:rPr lang="zh-CN" altLang="en-US" sz="2800" b="1" dirty="0" smtClean="0">
                <a:solidFill>
                  <a:srgbClr val="FF0000"/>
                </a:solidFill>
                <a:latin typeface="楷体" pitchFamily="49" charset="-122"/>
                <a:ea typeface="楷体" pitchFamily="49" charset="-122"/>
              </a:rPr>
              <a:t>啮合齿轮泵</a:t>
            </a:r>
            <a:endParaRPr lang="en-US" altLang="zh-CN" sz="2800" b="1" dirty="0" smtClean="0">
              <a:solidFill>
                <a:srgbClr val="FF0000"/>
              </a:solidFill>
              <a:latin typeface="楷体" pitchFamily="49" charset="-122"/>
              <a:ea typeface="楷体" pitchFamily="49" charset="-122"/>
            </a:endParaRPr>
          </a:p>
          <a:p>
            <a:pPr>
              <a:spcBef>
                <a:spcPts val="0"/>
              </a:spcBef>
              <a:buClr>
                <a:schemeClr val="folHlink"/>
              </a:buClr>
              <a:buSzPct val="60000"/>
              <a:buFont typeface="Wingdings" pitchFamily="2" charset="2"/>
              <a:buNone/>
            </a:pPr>
            <a:r>
              <a:rPr lang="zh-CN" altLang="en-US" b="1" dirty="0" smtClean="0">
                <a:latin typeface="楷体" pitchFamily="49" charset="-122"/>
                <a:ea typeface="楷体" pitchFamily="49" charset="-122"/>
              </a:rPr>
              <a:t>啮合齿轮均为外齿轮</a:t>
            </a:r>
            <a:endParaRPr lang="zh-CN" altLang="en-US" b="1" dirty="0">
              <a:latin typeface="楷体" pitchFamily="49" charset="-122"/>
              <a:ea typeface="楷体" pitchFamily="49" charset="-122"/>
            </a:endParaRPr>
          </a:p>
        </p:txBody>
      </p:sp>
      <p:sp>
        <p:nvSpPr>
          <p:cNvPr id="34823" name="Rectangle 7"/>
          <p:cNvSpPr>
            <a:spLocks noChangeArrowheads="1"/>
          </p:cNvSpPr>
          <p:nvPr/>
        </p:nvSpPr>
        <p:spPr bwMode="auto">
          <a:xfrm>
            <a:off x="3193529" y="4695031"/>
            <a:ext cx="2421007" cy="1368152"/>
          </a:xfrm>
          <a:prstGeom prst="rect">
            <a:avLst/>
          </a:prstGeom>
          <a:ln/>
          <a:extLst/>
        </p:spPr>
        <p:style>
          <a:lnRef idx="1">
            <a:schemeClr val="accent3"/>
          </a:lnRef>
          <a:fillRef idx="2">
            <a:schemeClr val="accent3"/>
          </a:fillRef>
          <a:effectRef idx="1">
            <a:schemeClr val="accent3"/>
          </a:effectRef>
          <a:fontRef idx="minor">
            <a:schemeClr val="dk1"/>
          </a:fontRef>
        </p:style>
        <p:txBody>
          <a:bodyPr/>
          <a:lstStyle/>
          <a:p>
            <a:pPr>
              <a:spcBef>
                <a:spcPts val="0"/>
              </a:spcBef>
              <a:buClr>
                <a:schemeClr val="folHlink"/>
              </a:buClr>
              <a:buSzPct val="60000"/>
              <a:buFont typeface="Wingdings" pitchFamily="2" charset="2"/>
              <a:buNone/>
            </a:pPr>
            <a:r>
              <a:rPr lang="zh-CN" altLang="en-US" sz="2800" b="1" dirty="0">
                <a:solidFill>
                  <a:srgbClr val="FF0000"/>
                </a:solidFill>
                <a:latin typeface="楷体" pitchFamily="49" charset="-122"/>
                <a:ea typeface="楷体" pitchFamily="49" charset="-122"/>
              </a:rPr>
              <a:t>内</a:t>
            </a:r>
            <a:r>
              <a:rPr lang="zh-CN" altLang="en-US" sz="2800" b="1" dirty="0" smtClean="0">
                <a:solidFill>
                  <a:srgbClr val="FF0000"/>
                </a:solidFill>
                <a:latin typeface="楷体" pitchFamily="49" charset="-122"/>
                <a:ea typeface="楷体" pitchFamily="49" charset="-122"/>
              </a:rPr>
              <a:t>啮合齿轮泵</a:t>
            </a:r>
            <a:r>
              <a:rPr lang="zh-CN" altLang="en-US" b="1" dirty="0" smtClean="0">
                <a:latin typeface="楷体" pitchFamily="49" charset="-122"/>
                <a:ea typeface="楷体" pitchFamily="49" charset="-122"/>
              </a:rPr>
              <a:t>有一个内齿轮与一个外齿轮</a:t>
            </a:r>
            <a:endParaRPr lang="zh-CN" altLang="en-US" b="1" dirty="0">
              <a:latin typeface="楷体" pitchFamily="49" charset="-122"/>
              <a:ea typeface="楷体" pitchFamily="49" charset="-122"/>
            </a:endParaRPr>
          </a:p>
        </p:txBody>
      </p:sp>
      <p:pic>
        <p:nvPicPr>
          <p:cNvPr id="34829" name="Picture 13" descr="20051181672710308"/>
          <p:cNvPicPr>
            <a:picLocks noChangeAspect="1" noChangeArrowheads="1"/>
          </p:cNvPicPr>
          <p:nvPr/>
        </p:nvPicPr>
        <p:blipFill>
          <a:blip r:embed="rId3">
            <a:lum bright="6000" contrast="48000"/>
            <a:extLst>
              <a:ext uri="{28A0092B-C50C-407E-A947-70E740481C1C}">
                <a14:useLocalDpi xmlns:a14="http://schemas.microsoft.com/office/drawing/2010/main" val="0"/>
              </a:ext>
            </a:extLst>
          </a:blip>
          <a:srcRect/>
          <a:stretch>
            <a:fillRect/>
          </a:stretch>
        </p:blipFill>
        <p:spPr bwMode="auto">
          <a:xfrm>
            <a:off x="6183020" y="4567758"/>
            <a:ext cx="2028825" cy="221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495862" y="1279709"/>
            <a:ext cx="2608406" cy="523220"/>
          </a:xfrm>
          <a:prstGeom prst="rect">
            <a:avLst/>
          </a:prstGeom>
        </p:spPr>
        <p:txBody>
          <a:bodyPr wrap="none">
            <a:spAutoFit/>
          </a:bodyPr>
          <a:lstStyle/>
          <a:p>
            <a:r>
              <a:rPr lang="zh-CN" altLang="en-US" b="1" dirty="0">
                <a:latin typeface="楷体" pitchFamily="49" charset="-122"/>
                <a:ea typeface="楷体" pitchFamily="49" charset="-122"/>
              </a:rPr>
              <a:t> </a:t>
            </a:r>
            <a:r>
              <a:rPr lang="en-US" altLang="zh-CN" b="1" dirty="0" smtClean="0">
                <a:latin typeface="楷体" pitchFamily="49" charset="-122"/>
                <a:ea typeface="楷体" pitchFamily="49" charset="-122"/>
              </a:rPr>
              <a:t>1</a:t>
            </a:r>
            <a:r>
              <a:rPr lang="zh-CN" altLang="en-US" b="1" dirty="0" smtClean="0">
                <a:latin typeface="楷体" pitchFamily="49" charset="-122"/>
                <a:ea typeface="楷体" pitchFamily="49" charset="-122"/>
              </a:rPr>
              <a:t>、</a:t>
            </a:r>
            <a:r>
              <a:rPr lang="zh-CN" altLang="en-US" sz="2800" b="1" dirty="0" smtClean="0">
                <a:latin typeface="楷体" pitchFamily="49" charset="-122"/>
                <a:ea typeface="楷体" pitchFamily="49" charset="-122"/>
              </a:rPr>
              <a:t>齿轮泵分类</a:t>
            </a:r>
            <a:endParaRPr lang="zh-CN" altLang="en-US" sz="2800" dirty="0"/>
          </a:p>
        </p:txBody>
      </p:sp>
      <p:sp>
        <p:nvSpPr>
          <p:cNvPr id="2" name="灯片编号占位符 1"/>
          <p:cNvSpPr>
            <a:spLocks noGrp="1"/>
          </p:cNvSpPr>
          <p:nvPr>
            <p:ph type="sldNum" sz="quarter" idx="12"/>
          </p:nvPr>
        </p:nvSpPr>
        <p:spPr/>
        <p:txBody>
          <a:bodyPr/>
          <a:lstStyle/>
          <a:p>
            <a:pPr>
              <a:defRPr/>
            </a:pPr>
            <a:fld id="{4935DA34-F190-4387-BEB8-41D61EBEEA7B}" type="slidenum">
              <a:rPr lang="en-US" altLang="zh-CN" smtClean="0"/>
              <a:pPr>
                <a:defRPr/>
              </a:pPr>
              <a:t>3</a:t>
            </a:fld>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a:xfrm>
            <a:off x="5436096" y="0"/>
            <a:ext cx="3707904" cy="683264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25000"/>
              </a:lnSpc>
              <a:defRPr/>
            </a:pPr>
            <a:r>
              <a:rPr lang="zh-CN" altLang="en-US" b="1" dirty="0" smtClean="0">
                <a:latin typeface="楷体" pitchFamily="49" charset="-122"/>
                <a:ea typeface="楷体" pitchFamily="49" charset="-122"/>
              </a:rPr>
              <a:t>    </a:t>
            </a:r>
            <a:endParaRPr lang="en-US" altLang="zh-CN" b="1" dirty="0" smtClean="0">
              <a:latin typeface="楷体" pitchFamily="49" charset="-122"/>
              <a:ea typeface="楷体" pitchFamily="49" charset="-122"/>
            </a:endParaRPr>
          </a:p>
          <a:p>
            <a:pPr>
              <a:lnSpc>
                <a:spcPct val="125000"/>
              </a:lnSpc>
              <a:defRPr/>
            </a:pPr>
            <a:endParaRPr lang="en-US" altLang="zh-CN" b="1" dirty="0">
              <a:latin typeface="楷体" pitchFamily="49" charset="-122"/>
              <a:ea typeface="楷体" pitchFamily="49" charset="-122"/>
            </a:endParaRPr>
          </a:p>
          <a:p>
            <a:pPr>
              <a:lnSpc>
                <a:spcPct val="150000"/>
              </a:lnSpc>
              <a:defRPr/>
            </a:pPr>
            <a:r>
              <a:rPr lang="zh-CN" altLang="en-US" b="1" dirty="0" smtClean="0">
                <a:solidFill>
                  <a:srgbClr val="FF0000"/>
                </a:solidFill>
                <a:latin typeface="楷体" pitchFamily="49" charset="-122"/>
                <a:ea typeface="楷体" pitchFamily="49" charset="-122"/>
              </a:rPr>
              <a:t>    </a:t>
            </a:r>
            <a:endParaRPr lang="en-US" altLang="zh-CN" b="1" dirty="0" smtClean="0">
              <a:solidFill>
                <a:srgbClr val="FF0000"/>
              </a:solidFill>
              <a:latin typeface="楷体" pitchFamily="49" charset="-122"/>
              <a:ea typeface="楷体" pitchFamily="49" charset="-122"/>
            </a:endParaRPr>
          </a:p>
          <a:p>
            <a:pPr>
              <a:lnSpc>
                <a:spcPct val="150000"/>
              </a:lnSpc>
              <a:defRPr/>
            </a:pPr>
            <a:r>
              <a:rPr lang="en-US" altLang="zh-CN" b="1" dirty="0">
                <a:solidFill>
                  <a:srgbClr val="FF0000"/>
                </a:solidFill>
                <a:latin typeface="楷体" pitchFamily="49" charset="-122"/>
                <a:ea typeface="楷体" pitchFamily="49" charset="-122"/>
              </a:rPr>
              <a:t> </a:t>
            </a:r>
            <a:r>
              <a:rPr lang="en-US" altLang="zh-CN" b="1" dirty="0" smtClean="0">
                <a:solidFill>
                  <a:srgbClr val="FF0000"/>
                </a:solidFill>
                <a:latin typeface="楷体" pitchFamily="49" charset="-122"/>
                <a:ea typeface="楷体" pitchFamily="49" charset="-122"/>
              </a:rPr>
              <a:t>   </a:t>
            </a:r>
          </a:p>
          <a:p>
            <a:pPr>
              <a:lnSpc>
                <a:spcPct val="150000"/>
              </a:lnSpc>
              <a:defRPr/>
            </a:pPr>
            <a:r>
              <a:rPr lang="en-US" altLang="zh-CN" b="1" dirty="0" smtClean="0">
                <a:solidFill>
                  <a:srgbClr val="FF0000"/>
                </a:solidFill>
                <a:latin typeface="楷体" pitchFamily="49" charset="-122"/>
                <a:ea typeface="楷体" pitchFamily="49" charset="-122"/>
              </a:rPr>
              <a:t>    </a:t>
            </a:r>
            <a:r>
              <a:rPr lang="zh-CN" altLang="en-US" b="1" dirty="0" smtClean="0">
                <a:solidFill>
                  <a:srgbClr val="FF0000"/>
                </a:solidFill>
                <a:latin typeface="楷体" pitchFamily="49" charset="-122"/>
                <a:ea typeface="楷体" pitchFamily="49" charset="-122"/>
              </a:rPr>
              <a:t>两对轮齿同时啮合时，</a:t>
            </a:r>
            <a:r>
              <a:rPr lang="zh-CN" altLang="en-US" b="1" dirty="0" smtClean="0">
                <a:latin typeface="楷体" pitchFamily="49" charset="-122"/>
                <a:ea typeface="楷体" pitchFamily="49" charset="-122"/>
              </a:rPr>
              <a:t>留在齿间的油液困在两对轮齿和前后盖所形成的一个密闭空间中。</a:t>
            </a:r>
            <a:endParaRPr lang="en-US" altLang="zh-CN" b="1" dirty="0" smtClean="0">
              <a:latin typeface="楷体" pitchFamily="49" charset="-122"/>
              <a:ea typeface="楷体" pitchFamily="49" charset="-122"/>
            </a:endParaRPr>
          </a:p>
          <a:p>
            <a:pPr>
              <a:lnSpc>
                <a:spcPct val="150000"/>
              </a:lnSpc>
              <a:defRPr/>
            </a:pPr>
            <a:r>
              <a:rPr lang="en-US" altLang="zh-CN" b="1" dirty="0" smtClean="0">
                <a:latin typeface="楷体" pitchFamily="49" charset="-122"/>
                <a:ea typeface="楷体" pitchFamily="49" charset="-122"/>
              </a:rPr>
              <a:t>    </a:t>
            </a:r>
            <a:r>
              <a:rPr lang="zh-CN" altLang="en-US" b="1" dirty="0" smtClean="0">
                <a:latin typeface="楷体" pitchFamily="49" charset="-122"/>
                <a:ea typeface="楷体" pitchFamily="49" charset="-122"/>
              </a:rPr>
              <a:t>这个密封容积的大小随齿轮转动而变化，形成困油。</a:t>
            </a:r>
            <a:endParaRPr lang="en-US" altLang="zh-CN" b="1" dirty="0" smtClean="0">
              <a:latin typeface="楷体" pitchFamily="49" charset="-122"/>
              <a:ea typeface="楷体" pitchFamily="49" charset="-122"/>
            </a:endParaRPr>
          </a:p>
          <a:p>
            <a:pPr>
              <a:lnSpc>
                <a:spcPct val="150000"/>
              </a:lnSpc>
              <a:defRPr/>
            </a:pPr>
            <a:endParaRPr lang="en-US" altLang="zh-CN" sz="3600" b="1" dirty="0" smtClean="0">
              <a:latin typeface="楷体" pitchFamily="49" charset="-122"/>
              <a:ea typeface="楷体" pitchFamily="49" charset="-122"/>
            </a:endParaRPr>
          </a:p>
        </p:txBody>
      </p:sp>
      <p:sp>
        <p:nvSpPr>
          <p:cNvPr id="3" name="灯片编号占位符 2"/>
          <p:cNvSpPr>
            <a:spLocks noGrp="1"/>
          </p:cNvSpPr>
          <p:nvPr>
            <p:ph type="sldNum" sz="quarter" idx="12"/>
          </p:nvPr>
        </p:nvSpPr>
        <p:spPr/>
        <p:txBody>
          <a:bodyPr/>
          <a:lstStyle/>
          <a:p>
            <a:pPr>
              <a:defRPr/>
            </a:pPr>
            <a:fld id="{703631EF-C53C-446D-9814-6BF818FDD70E}" type="slidenum">
              <a:rPr lang="en-US" altLang="zh-CN" smtClean="0"/>
              <a:pPr>
                <a:defRPr/>
              </a:pPr>
              <a:t>30</a:t>
            </a:fld>
            <a:endParaRPr lang="en-US" altLang="zh-CN"/>
          </a:p>
        </p:txBody>
      </p:sp>
      <p:sp>
        <p:nvSpPr>
          <p:cNvPr id="7" name="椭圆 6"/>
          <p:cNvSpPr/>
          <p:nvPr/>
        </p:nvSpPr>
        <p:spPr>
          <a:xfrm>
            <a:off x="6516216" y="642442"/>
            <a:ext cx="1804087" cy="823542"/>
          </a:xfrm>
          <a:prstGeom prst="ellipse">
            <a:avLst/>
          </a:prstGeom>
          <a:solidFill>
            <a:srgbClr val="FF5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800" b="1" dirty="0" smtClean="0">
                <a:latin typeface="楷体" pitchFamily="49" charset="-122"/>
                <a:ea typeface="楷体" pitchFamily="49" charset="-122"/>
              </a:rPr>
              <a:t>困油</a:t>
            </a:r>
            <a:endParaRPr lang="zh-CN" altLang="en-US" sz="2800" dirty="0">
              <a:latin typeface="楷体" pitchFamily="49" charset="-122"/>
              <a:ea typeface="楷体" pitchFamily="49" charset="-122"/>
            </a:endParaRPr>
          </a:p>
        </p:txBody>
      </p:sp>
      <p:pic>
        <p:nvPicPr>
          <p:cNvPr id="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74"/>
            <a:ext cx="5436096" cy="362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1"/>
          <p:cNvSpPr txBox="1">
            <a:spLocks noChangeArrowheads="1"/>
          </p:cNvSpPr>
          <p:nvPr/>
        </p:nvSpPr>
        <p:spPr bwMode="auto">
          <a:xfrm>
            <a:off x="683568" y="4446031"/>
            <a:ext cx="3816424" cy="2092881"/>
          </a:xfrm>
          <a:prstGeom prst="rect">
            <a:avLst/>
          </a:prstGeom>
          <a:ln/>
          <a:extLst/>
        </p:spPr>
        <p:style>
          <a:lnRef idx="1">
            <a:schemeClr val="dk1"/>
          </a:lnRef>
          <a:fillRef idx="2">
            <a:schemeClr val="dk1"/>
          </a:fillRef>
          <a:effectRef idx="1">
            <a:schemeClr val="dk1"/>
          </a:effectRef>
          <a:fontRef idx="minor">
            <a:schemeClr val="dk1"/>
          </a:fontRef>
        </p:style>
        <p:txBody>
          <a:bodyPr wrap="square">
            <a:spAutoFit/>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25000"/>
              </a:lnSpc>
              <a:spcBef>
                <a:spcPts val="0"/>
              </a:spcBef>
            </a:pPr>
            <a:r>
              <a:rPr lang="zh-CN" altLang="en-US" b="1" dirty="0">
                <a:latin typeface="楷体" pitchFamily="49" charset="-122"/>
                <a:ea typeface="楷体" pitchFamily="49" charset="-122"/>
              </a:rPr>
              <a:t>　</a:t>
            </a:r>
            <a:r>
              <a:rPr lang="zh-CN" altLang="en-US" b="1" dirty="0" smtClean="0">
                <a:latin typeface="楷体" pitchFamily="49" charset="-122"/>
                <a:ea typeface="楷体" pitchFamily="49" charset="-122"/>
              </a:rPr>
              <a:t>　</a:t>
            </a:r>
            <a:r>
              <a:rPr lang="zh-CN" altLang="en-US" sz="2000" b="1" dirty="0" smtClean="0">
                <a:latin typeface="楷体" pitchFamily="49" charset="-122"/>
                <a:ea typeface="楷体" pitchFamily="49" charset="-122"/>
              </a:rPr>
              <a:t>随着主动轮顺时针旋转，从动轮逆时针旋转。右侧啮合区</a:t>
            </a:r>
            <a:r>
              <a:rPr lang="en-US" altLang="zh-CN" sz="2000" b="1" dirty="0" smtClean="0">
                <a:latin typeface="楷体" pitchFamily="49" charset="-122"/>
                <a:ea typeface="楷体" pitchFamily="49" charset="-122"/>
              </a:rPr>
              <a:t>(</a:t>
            </a:r>
            <a:r>
              <a:rPr lang="zh-CN" altLang="en-US" sz="2000" b="1" dirty="0" smtClean="0">
                <a:latin typeface="楷体" pitchFamily="49" charset="-122"/>
                <a:ea typeface="楷体" pitchFamily="49" charset="-122"/>
              </a:rPr>
              <a:t>靠近Ｂ）的容积减小，油液受压缩。　左侧啮合区</a:t>
            </a:r>
            <a:r>
              <a:rPr lang="en-US" altLang="zh-CN" sz="2000" b="1" dirty="0" smtClean="0">
                <a:latin typeface="楷体" pitchFamily="49" charset="-122"/>
                <a:ea typeface="楷体" pitchFamily="49" charset="-122"/>
              </a:rPr>
              <a:t>(</a:t>
            </a:r>
            <a:r>
              <a:rPr lang="zh-CN" altLang="en-US" sz="2000" b="1" dirty="0" smtClean="0">
                <a:latin typeface="楷体" pitchFamily="49" charset="-122"/>
                <a:ea typeface="楷体" pitchFamily="49" charset="-122"/>
              </a:rPr>
              <a:t>靠近Ａ）的容积增大，产生局部真空。</a:t>
            </a:r>
            <a:endParaRPr lang="zh-CN" altLang="en-US" sz="2000" b="1" dirty="0">
              <a:latin typeface="楷体" pitchFamily="49" charset="-122"/>
              <a:ea typeface="楷体" pitchFamily="49" charset="-122"/>
            </a:endParaRPr>
          </a:p>
        </p:txBody>
      </p:sp>
    </p:spTree>
    <p:extLst>
      <p:ext uri="{BB962C8B-B14F-4D97-AF65-F5344CB8AC3E}">
        <p14:creationId xmlns:p14="http://schemas.microsoft.com/office/powerpoint/2010/main" val="14644015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703631EF-C53C-446D-9814-6BF818FDD70E}" type="slidenum">
              <a:rPr lang="en-US" altLang="zh-CN" smtClean="0"/>
              <a:pPr>
                <a:defRPr/>
              </a:pPr>
              <a:t>31</a:t>
            </a:fld>
            <a:endParaRPr lang="en-US" altLang="zh-CN"/>
          </a:p>
        </p:txBody>
      </p:sp>
      <p:pic>
        <p:nvPicPr>
          <p:cNvPr id="1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3424651"/>
            <a:ext cx="4387593" cy="2922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0" y="0"/>
            <a:ext cx="9144000" cy="286232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spcBef>
                <a:spcPts val="0"/>
              </a:spcBef>
            </a:pPr>
            <a:endParaRPr lang="en-US" altLang="zh-CN" sz="1200" b="1" dirty="0" smtClean="0">
              <a:solidFill>
                <a:srgbClr val="FF0000"/>
              </a:solidFill>
              <a:latin typeface="楷体" pitchFamily="49" charset="-122"/>
              <a:ea typeface="楷体" pitchFamily="49" charset="-122"/>
            </a:endParaRPr>
          </a:p>
          <a:p>
            <a:pPr algn="ctr">
              <a:spcBef>
                <a:spcPts val="0"/>
              </a:spcBef>
            </a:pPr>
            <a:r>
              <a:rPr lang="zh-CN" altLang="en-US" sz="2800" b="1" dirty="0" smtClean="0">
                <a:solidFill>
                  <a:srgbClr val="FF0000"/>
                </a:solidFill>
                <a:latin typeface="楷体" pitchFamily="49" charset="-122"/>
                <a:ea typeface="楷体" pitchFamily="49" charset="-122"/>
              </a:rPr>
              <a:t>困</a:t>
            </a:r>
            <a:r>
              <a:rPr lang="zh-CN" altLang="en-US" sz="2800" b="1" dirty="0">
                <a:solidFill>
                  <a:srgbClr val="FF0000"/>
                </a:solidFill>
                <a:latin typeface="楷体" pitchFamily="49" charset="-122"/>
                <a:ea typeface="楷体" pitchFamily="49" charset="-122"/>
              </a:rPr>
              <a:t>油的危害</a:t>
            </a:r>
            <a:endParaRPr lang="en-US" altLang="zh-CN" sz="2800" b="1" dirty="0">
              <a:solidFill>
                <a:srgbClr val="FF0000"/>
              </a:solidFill>
              <a:latin typeface="楷体" pitchFamily="49" charset="-122"/>
              <a:ea typeface="楷体" pitchFamily="49" charset="-122"/>
            </a:endParaRPr>
          </a:p>
          <a:p>
            <a:pPr lvl="0">
              <a:lnSpc>
                <a:spcPct val="125000"/>
              </a:lnSpc>
              <a:spcBef>
                <a:spcPts val="2400"/>
              </a:spcBef>
            </a:pPr>
            <a:r>
              <a:rPr lang="zh-CN" altLang="en-US" b="1" dirty="0" smtClean="0">
                <a:solidFill>
                  <a:prstClr val="black"/>
                </a:solidFill>
                <a:latin typeface="楷体" pitchFamily="49" charset="-122"/>
                <a:ea typeface="楷体" pitchFamily="49" charset="-122"/>
              </a:rPr>
              <a:t>    受</a:t>
            </a:r>
            <a:r>
              <a:rPr lang="zh-CN" altLang="en-US" b="1" dirty="0">
                <a:solidFill>
                  <a:prstClr val="black"/>
                </a:solidFill>
                <a:latin typeface="楷体" pitchFamily="49" charset="-122"/>
                <a:ea typeface="楷体" pitchFamily="49" charset="-122"/>
              </a:rPr>
              <a:t>压缩的油液会从零件结合面的缝隙中强行挤出，使齿轮和轴承受到很大的径向力；产生功率损失及液体发热等不良现象</a:t>
            </a:r>
            <a:r>
              <a:rPr lang="zh-CN" altLang="en-US" b="1" dirty="0" smtClean="0">
                <a:solidFill>
                  <a:prstClr val="black"/>
                </a:solidFill>
                <a:latin typeface="楷体" pitchFamily="49" charset="-122"/>
                <a:ea typeface="楷体" pitchFamily="49" charset="-122"/>
              </a:rPr>
              <a:t>。</a:t>
            </a:r>
            <a:endParaRPr lang="en-US" altLang="zh-CN" b="1" dirty="0" smtClean="0">
              <a:solidFill>
                <a:prstClr val="black"/>
              </a:solidFill>
              <a:latin typeface="楷体" pitchFamily="49" charset="-122"/>
              <a:ea typeface="楷体" pitchFamily="49" charset="-122"/>
            </a:endParaRPr>
          </a:p>
          <a:p>
            <a:pPr>
              <a:lnSpc>
                <a:spcPct val="125000"/>
              </a:lnSpc>
              <a:spcBef>
                <a:spcPts val="0"/>
              </a:spcBef>
            </a:pPr>
            <a:r>
              <a:rPr lang="zh-CN" altLang="en-US" b="1" dirty="0" smtClean="0">
                <a:latin typeface="楷体" pitchFamily="49" charset="-122"/>
                <a:ea typeface="楷体" pitchFamily="49" charset="-122"/>
              </a:rPr>
              <a:t>    局部</a:t>
            </a:r>
            <a:r>
              <a:rPr lang="zh-CN" altLang="en-US" b="1" dirty="0">
                <a:latin typeface="楷体" pitchFamily="49" charset="-122"/>
                <a:ea typeface="楷体" pitchFamily="49" charset="-122"/>
              </a:rPr>
              <a:t>真空会使油液中溶解的气体分离，产生气穴现象，导致齿轮泵产生强烈的噪声</a:t>
            </a:r>
            <a:r>
              <a:rPr lang="zh-CN" altLang="en-US" b="1" dirty="0" smtClean="0">
                <a:latin typeface="楷体" pitchFamily="49" charset="-122"/>
                <a:ea typeface="楷体" pitchFamily="49" charset="-122"/>
              </a:rPr>
              <a:t>。</a:t>
            </a:r>
            <a:endParaRPr lang="zh-CN" altLang="en-US" dirty="0">
              <a:solidFill>
                <a:prstClr val="black"/>
              </a:solidFill>
              <a:latin typeface="楷体" pitchFamily="49" charset="-122"/>
              <a:ea typeface="楷体" pitchFamily="49" charset="-122"/>
            </a:endParaRPr>
          </a:p>
        </p:txBody>
      </p:sp>
    </p:spTree>
    <p:extLst>
      <p:ext uri="{BB962C8B-B14F-4D97-AF65-F5344CB8AC3E}">
        <p14:creationId xmlns:p14="http://schemas.microsoft.com/office/powerpoint/2010/main" val="16459293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48276"/>
            <a:ext cx="3994318" cy="266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13"/>
          <p:cNvSpPr>
            <a:spLocks noChangeArrowheads="1"/>
          </p:cNvSpPr>
          <p:nvPr/>
        </p:nvSpPr>
        <p:spPr bwMode="auto">
          <a:xfrm>
            <a:off x="2718081" y="5304094"/>
            <a:ext cx="1205847" cy="923330"/>
          </a:xfrm>
          <a:prstGeom prst="rect">
            <a:avLst/>
          </a:prstGeom>
          <a:solidFill>
            <a:srgbClr val="FFCC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800" b="1" dirty="0">
                <a:latin typeface="楷体" pitchFamily="49" charset="-122"/>
                <a:ea typeface="楷体" pitchFamily="49" charset="-122"/>
              </a:rPr>
              <a:t>容积减小</a:t>
            </a:r>
            <a:r>
              <a:rPr lang="zh-CN" altLang="en-US" sz="1800" b="1" dirty="0" smtClean="0">
                <a:latin typeface="楷体" pitchFamily="49" charset="-122"/>
                <a:ea typeface="楷体" pitchFamily="49" charset="-122"/>
              </a:rPr>
              <a:t>时与</a:t>
            </a:r>
            <a:r>
              <a:rPr lang="zh-CN" altLang="en-US" sz="1800" b="1" dirty="0">
                <a:latin typeface="楷体" pitchFamily="49" charset="-122"/>
                <a:ea typeface="楷体" pitchFamily="49" charset="-122"/>
              </a:rPr>
              <a:t>压油侧相通</a:t>
            </a:r>
          </a:p>
        </p:txBody>
      </p:sp>
      <p:sp>
        <p:nvSpPr>
          <p:cNvPr id="51204" name="Rectangle 14"/>
          <p:cNvSpPr>
            <a:spLocks noChangeArrowheads="1"/>
          </p:cNvSpPr>
          <p:nvPr/>
        </p:nvSpPr>
        <p:spPr bwMode="auto">
          <a:xfrm>
            <a:off x="539552" y="5309874"/>
            <a:ext cx="1257304" cy="923330"/>
          </a:xfrm>
          <a:prstGeom prst="rect">
            <a:avLst/>
          </a:prstGeom>
          <a:solidFill>
            <a:srgbClr val="CCFF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800" b="1" dirty="0">
                <a:latin typeface="楷体" pitchFamily="49" charset="-122"/>
                <a:ea typeface="楷体" pitchFamily="49" charset="-122"/>
              </a:rPr>
              <a:t>容积增大时与吸油侧相通</a:t>
            </a:r>
          </a:p>
        </p:txBody>
      </p:sp>
      <p:grpSp>
        <p:nvGrpSpPr>
          <p:cNvPr id="51205" name="Group 15"/>
          <p:cNvGrpSpPr>
            <a:grpSpLocks/>
          </p:cNvGrpSpPr>
          <p:nvPr/>
        </p:nvGrpSpPr>
        <p:grpSpPr bwMode="auto">
          <a:xfrm>
            <a:off x="1253392" y="3782179"/>
            <a:ext cx="2536166" cy="1452750"/>
            <a:chOff x="1632" y="2208"/>
            <a:chExt cx="2016" cy="1890"/>
          </a:xfrm>
        </p:grpSpPr>
        <p:sp>
          <p:nvSpPr>
            <p:cNvPr id="51206" name="Rectangle 16"/>
            <p:cNvSpPr>
              <a:spLocks noChangeArrowheads="1"/>
            </p:cNvSpPr>
            <p:nvPr/>
          </p:nvSpPr>
          <p:spPr bwMode="auto">
            <a:xfrm>
              <a:off x="1825" y="3491"/>
              <a:ext cx="1008" cy="607"/>
            </a:xfrm>
            <a:prstGeom prst="rect">
              <a:avLst/>
            </a:prstGeom>
            <a:solidFill>
              <a:schemeClr val="hlink"/>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b="1" dirty="0">
                  <a:latin typeface="楷体" pitchFamily="49" charset="-122"/>
                  <a:ea typeface="楷体" pitchFamily="49" charset="-122"/>
                </a:rPr>
                <a:t>卸荷槽</a:t>
              </a:r>
            </a:p>
          </p:txBody>
        </p:sp>
        <p:sp>
          <p:nvSpPr>
            <p:cNvPr id="51207" name="Line 17"/>
            <p:cNvSpPr>
              <a:spLocks noChangeShapeType="1"/>
            </p:cNvSpPr>
            <p:nvPr/>
          </p:nvSpPr>
          <p:spPr bwMode="auto">
            <a:xfrm flipH="1" flipV="1">
              <a:off x="1632" y="2256"/>
              <a:ext cx="432" cy="960"/>
            </a:xfrm>
            <a:prstGeom prst="line">
              <a:avLst/>
            </a:prstGeom>
            <a:noFill/>
            <a:ln w="12700">
              <a:solidFill>
                <a:srgbClr val="FF3300"/>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8" name="Line 18"/>
            <p:cNvSpPr>
              <a:spLocks noChangeShapeType="1"/>
            </p:cNvSpPr>
            <p:nvPr/>
          </p:nvSpPr>
          <p:spPr bwMode="auto">
            <a:xfrm flipV="1">
              <a:off x="2112" y="2208"/>
              <a:ext cx="1536" cy="1008"/>
            </a:xfrm>
            <a:prstGeom prst="line">
              <a:avLst/>
            </a:prstGeom>
            <a:noFill/>
            <a:ln w="12700">
              <a:solidFill>
                <a:srgbClr val="FF3300"/>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32</a:t>
            </a:fld>
            <a:endParaRPr lang="en-US" altLang="zh-CN"/>
          </a:p>
        </p:txBody>
      </p:sp>
      <p:sp>
        <p:nvSpPr>
          <p:cNvPr id="10" name="矩形 9"/>
          <p:cNvSpPr/>
          <p:nvPr/>
        </p:nvSpPr>
        <p:spPr>
          <a:xfrm>
            <a:off x="0" y="0"/>
            <a:ext cx="9144000" cy="1474376"/>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pPr marL="0" lvl="1" algn="ctr">
              <a:lnSpc>
                <a:spcPct val="150000"/>
              </a:lnSpc>
              <a:spcBef>
                <a:spcPts val="0"/>
              </a:spcBef>
              <a:defRPr/>
            </a:pPr>
            <a:r>
              <a:rPr lang="zh-CN" altLang="en-US" sz="2800" b="1" dirty="0" smtClean="0">
                <a:latin typeface="楷体" pitchFamily="49" charset="-122"/>
                <a:ea typeface="楷体" pitchFamily="49" charset="-122"/>
              </a:rPr>
              <a:t>消除困油现象的方法</a:t>
            </a:r>
            <a:endParaRPr lang="en-US" altLang="zh-CN" sz="2800" b="1" dirty="0" smtClean="0">
              <a:latin typeface="楷体" pitchFamily="49" charset="-122"/>
              <a:ea typeface="楷体" pitchFamily="49" charset="-122"/>
            </a:endParaRPr>
          </a:p>
          <a:p>
            <a:pPr marL="0" lvl="1" algn="ctr">
              <a:lnSpc>
                <a:spcPct val="150000"/>
              </a:lnSpc>
              <a:spcBef>
                <a:spcPts val="0"/>
              </a:spcBef>
              <a:defRPr/>
            </a:pPr>
            <a:r>
              <a:rPr lang="zh-CN" altLang="en-US" sz="2000" b="1" dirty="0" smtClean="0">
                <a:latin typeface="楷体" pitchFamily="49" charset="-122"/>
                <a:ea typeface="楷体" pitchFamily="49" charset="-122"/>
              </a:rPr>
              <a:t>在</a:t>
            </a:r>
            <a:r>
              <a:rPr lang="zh-CN" altLang="en-US" sz="2000" b="1" dirty="0">
                <a:latin typeface="楷体" pitchFamily="49" charset="-122"/>
                <a:ea typeface="楷体" pitchFamily="49" charset="-122"/>
              </a:rPr>
              <a:t>齿轮泵的前后端盖或浮动轴套等零件上开困油卸荷槽</a:t>
            </a:r>
            <a:r>
              <a:rPr lang="zh-CN" altLang="en-US" sz="1400" b="1" dirty="0">
                <a:latin typeface="楷体" pitchFamily="49" charset="-122"/>
                <a:ea typeface="楷体" pitchFamily="49" charset="-122"/>
              </a:rPr>
              <a:t>。</a:t>
            </a:r>
            <a:endParaRPr lang="zh-CN" altLang="en-US" sz="1400" dirty="0"/>
          </a:p>
          <a:p>
            <a:pPr marL="0" lvl="1" algn="ctr" eaLnBrk="1" hangingPunct="1">
              <a:lnSpc>
                <a:spcPct val="150000"/>
              </a:lnSpc>
              <a:spcBef>
                <a:spcPts val="0"/>
              </a:spcBef>
              <a:buFont typeface="Wingdings" pitchFamily="2" charset="2"/>
              <a:buNone/>
              <a:defRPr/>
            </a:pPr>
            <a:endParaRPr lang="zh-CN" altLang="en-US" sz="1400" b="1" dirty="0">
              <a:latin typeface="楷体" pitchFamily="49" charset="-122"/>
              <a:ea typeface="楷体" pitchFamily="49" charset="-122"/>
            </a:endParaRPr>
          </a:p>
        </p:txBody>
      </p:sp>
      <p:pic>
        <p:nvPicPr>
          <p:cNvPr id="11" name="Picture 2" descr="C:\Users\wangqiang\Desktop\QQ截图201509051149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83" y="3819074"/>
            <a:ext cx="3595684" cy="2678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3861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1"/>
          <p:cNvSpPr/>
          <p:nvPr/>
        </p:nvSpPr>
        <p:spPr>
          <a:xfrm>
            <a:off x="6012160" y="2028885"/>
            <a:ext cx="2505447" cy="452431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spcAft>
                <a:spcPts val="0"/>
              </a:spcAft>
              <a:defRPr/>
            </a:pPr>
            <a:r>
              <a:rPr lang="zh-CN" altLang="en-US" b="1" dirty="0" smtClean="0">
                <a:latin typeface="楷体" pitchFamily="49" charset="-122"/>
                <a:ea typeface="楷体" pitchFamily="49" charset="-122"/>
              </a:rPr>
              <a:t>    泵</a:t>
            </a:r>
            <a:r>
              <a:rPr lang="zh-CN" altLang="en-US" b="1" dirty="0">
                <a:latin typeface="楷体" pitchFamily="49" charset="-122"/>
                <a:ea typeface="楷体" pitchFamily="49" charset="-122"/>
              </a:rPr>
              <a:t>工作时，齿轮承受圆周液体压力所产生的径向力的作用</a:t>
            </a:r>
            <a:r>
              <a:rPr lang="zh-CN" altLang="en-US" b="1" dirty="0" smtClean="0">
                <a:latin typeface="楷体" pitchFamily="49" charset="-122"/>
                <a:ea typeface="楷体" pitchFamily="49" charset="-122"/>
              </a:rPr>
              <a:t>。由于</a:t>
            </a:r>
            <a:r>
              <a:rPr lang="zh-CN" altLang="en-US" b="1" dirty="0">
                <a:latin typeface="楷体" pitchFamily="49" charset="-122"/>
                <a:ea typeface="楷体" pitchFamily="49" charset="-122"/>
              </a:rPr>
              <a:t>液体压力各处分布大小的不同，所产生的径向力大小也不同。</a:t>
            </a:r>
            <a:endParaRPr lang="en-US" altLang="zh-CN" b="1" dirty="0">
              <a:latin typeface="楷体" pitchFamily="49" charset="-122"/>
              <a:ea typeface="楷体" pitchFamily="49" charset="-122"/>
            </a:endParaRPr>
          </a:p>
        </p:txBody>
      </p:sp>
      <p:pic>
        <p:nvPicPr>
          <p:cNvPr id="1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8614" y="1944666"/>
            <a:ext cx="4488220" cy="4725144"/>
          </a:xfrm>
          <a:prstGeom prst="rect">
            <a:avLst/>
          </a:prstGeom>
          <a:solidFill>
            <a:schemeClr val="bg2"/>
          </a:solidFill>
          <a:ln>
            <a:solidFill>
              <a:srgbClr val="FF0000"/>
            </a:solidFill>
          </a:ln>
          <a:effectLst/>
          <a:extLst/>
        </p:spPr>
      </p:pic>
      <p:sp>
        <p:nvSpPr>
          <p:cNvPr id="3" name="矩形 2"/>
          <p:cNvSpPr/>
          <p:nvPr/>
        </p:nvSpPr>
        <p:spPr>
          <a:xfrm>
            <a:off x="1354313" y="1150619"/>
            <a:ext cx="2890535" cy="523220"/>
          </a:xfrm>
          <a:prstGeom prst="rect">
            <a:avLst/>
          </a:prstGeom>
        </p:spPr>
        <p:txBody>
          <a:bodyPr wrap="none">
            <a:spAutoFit/>
          </a:bodyPr>
          <a:lstStyle/>
          <a:p>
            <a:pPr algn="ctr"/>
            <a:r>
              <a:rPr lang="en-US" altLang="zh-CN" sz="2800" b="1" dirty="0" smtClean="0">
                <a:latin typeface="楷体" pitchFamily="49" charset="-122"/>
                <a:ea typeface="楷体" pitchFamily="49" charset="-122"/>
              </a:rPr>
              <a:t>3</a:t>
            </a:r>
            <a:r>
              <a:rPr lang="zh-CN" altLang="en-US" sz="2800" b="1" dirty="0" smtClean="0">
                <a:latin typeface="楷体" pitchFamily="49" charset="-122"/>
                <a:ea typeface="楷体" pitchFamily="49" charset="-122"/>
              </a:rPr>
              <a:t>）径向</a:t>
            </a:r>
            <a:r>
              <a:rPr lang="zh-CN" altLang="en-US" sz="2800" b="1" dirty="0">
                <a:latin typeface="楷体" pitchFamily="49" charset="-122"/>
                <a:ea typeface="楷体" pitchFamily="49" charset="-122"/>
              </a:rPr>
              <a:t>不平衡力</a:t>
            </a:r>
            <a:endParaRPr lang="zh-CN" altLang="en-US" sz="2800" dirty="0">
              <a:latin typeface="楷体" pitchFamily="49" charset="-122"/>
              <a:ea typeface="楷体" pitchFamily="49" charset="-122"/>
            </a:endParaRPr>
          </a:p>
        </p:txBody>
      </p:sp>
      <p:sp>
        <p:nvSpPr>
          <p:cNvPr id="4" name="灯片编号占位符 3"/>
          <p:cNvSpPr>
            <a:spLocks noGrp="1"/>
          </p:cNvSpPr>
          <p:nvPr>
            <p:ph type="sldNum" sz="quarter" idx="12"/>
          </p:nvPr>
        </p:nvSpPr>
        <p:spPr/>
        <p:txBody>
          <a:bodyPr/>
          <a:lstStyle/>
          <a:p>
            <a:pPr>
              <a:defRPr/>
            </a:pPr>
            <a:fld id="{A99EA409-013F-4D14-98C2-D7D20BEB487D}" type="slidenum">
              <a:rPr lang="en-US" altLang="zh-CN" smtClean="0"/>
              <a:pPr>
                <a:defRPr/>
              </a:pPr>
              <a:t>33</a:t>
            </a:fld>
            <a:endParaRPr lang="en-US" altLang="zh-CN"/>
          </a:p>
        </p:txBody>
      </p:sp>
    </p:spTree>
    <p:extLst>
      <p:ext uri="{BB962C8B-B14F-4D97-AF65-F5344CB8AC3E}">
        <p14:creationId xmlns:p14="http://schemas.microsoft.com/office/powerpoint/2010/main" val="37148113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67544" y="1514525"/>
            <a:ext cx="7732712" cy="123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371600" lvl="2" indent="-457200">
              <a:spcBef>
                <a:spcPct val="20000"/>
              </a:spcBef>
              <a:buClr>
                <a:schemeClr val="folHlink"/>
              </a:buClr>
              <a:buSzPct val="50000"/>
              <a:buFont typeface="Wingdings" pitchFamily="2" charset="2"/>
              <a:buChar char="v"/>
              <a:defRPr/>
            </a:pPr>
            <a:endParaRPr lang="en-US" altLang="zh-CN" sz="2800" dirty="0"/>
          </a:p>
        </p:txBody>
      </p:sp>
      <p:sp>
        <p:nvSpPr>
          <p:cNvPr id="6" name="椭圆 5"/>
          <p:cNvSpPr/>
          <p:nvPr/>
        </p:nvSpPr>
        <p:spPr>
          <a:xfrm>
            <a:off x="1501403" y="5085184"/>
            <a:ext cx="2091680" cy="914400"/>
          </a:xfrm>
          <a:prstGeom prst="ellipse">
            <a:avLst/>
          </a:prstGeom>
          <a:solidFill>
            <a:srgbClr val="FF5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smtClean="0">
                <a:solidFill>
                  <a:schemeClr val="tx1"/>
                </a:solidFill>
                <a:latin typeface="楷体" pitchFamily="49" charset="-122"/>
                <a:ea typeface="楷体" pitchFamily="49" charset="-122"/>
              </a:rPr>
              <a:t>径向不平衡力</a:t>
            </a:r>
            <a:endParaRPr lang="zh-CN" altLang="en-US" dirty="0">
              <a:solidFill>
                <a:schemeClr val="tx1"/>
              </a:solidFill>
              <a:latin typeface="楷体" pitchFamily="49" charset="-122"/>
              <a:ea typeface="楷体" pitchFamily="49" charset="-122"/>
            </a:endParaRPr>
          </a:p>
        </p:txBody>
      </p:sp>
      <p:sp>
        <p:nvSpPr>
          <p:cNvPr id="9" name="矩形 8"/>
          <p:cNvSpPr/>
          <p:nvPr/>
        </p:nvSpPr>
        <p:spPr>
          <a:xfrm>
            <a:off x="4583068" y="5034508"/>
            <a:ext cx="3360151" cy="1015752"/>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r>
              <a:rPr lang="zh-CN" altLang="en-US" b="1" dirty="0" smtClean="0">
                <a:latin typeface="楷体" pitchFamily="49" charset="-122"/>
                <a:ea typeface="楷体" pitchFamily="49" charset="-122"/>
              </a:rPr>
              <a:t>轴弯曲、轴承磨损，降低机械效率。</a:t>
            </a:r>
            <a:endParaRPr lang="zh-CN" altLang="en-US" dirty="0">
              <a:latin typeface="楷体" pitchFamily="49" charset="-122"/>
              <a:ea typeface="楷体" pitchFamily="49" charset="-122"/>
            </a:endParaRPr>
          </a:p>
        </p:txBody>
      </p:sp>
      <p:cxnSp>
        <p:nvCxnSpPr>
          <p:cNvPr id="4" name="直接箭头连接符 3"/>
          <p:cNvCxnSpPr>
            <a:stCxn id="6" idx="6"/>
          </p:cNvCxnSpPr>
          <p:nvPr/>
        </p:nvCxnSpPr>
        <p:spPr>
          <a:xfrm>
            <a:off x="3593083" y="5542384"/>
            <a:ext cx="102068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030895" y="1646438"/>
            <a:ext cx="4464496" cy="2862322"/>
          </a:xfrm>
          <a:prstGeom prst="rect">
            <a:avLst/>
          </a:prstGeom>
        </p:spPr>
        <p:txBody>
          <a:bodyPr wrap="square">
            <a:spAutoFit/>
          </a:bodyPr>
          <a:lstStyle/>
          <a:p>
            <a:pPr>
              <a:lnSpc>
                <a:spcPct val="125000"/>
              </a:lnSpc>
            </a:pPr>
            <a:r>
              <a:rPr lang="zh-CN" altLang="en-US" b="1" dirty="0" smtClean="0">
                <a:latin typeface="楷体" pitchFamily="49" charset="-122"/>
                <a:ea typeface="楷体" pitchFamily="49" charset="-122"/>
              </a:rPr>
              <a:t>    径向</a:t>
            </a:r>
            <a:r>
              <a:rPr lang="zh-CN" altLang="en-US" b="1" dirty="0">
                <a:latin typeface="楷体" pitchFamily="49" charset="-122"/>
                <a:ea typeface="楷体" pitchFamily="49" charset="-122"/>
              </a:rPr>
              <a:t>不平衡力很大时能使轴弯曲变形，使齿顶与壳体接触，造成齿顶和泵体内表面的摩擦。同时径向不平衡力加速轴承的磨损，降低轴承的寿命，使齿轮泵压力的提高受到限制。</a:t>
            </a:r>
            <a:endParaRPr lang="zh-CN" altLang="en-US" sz="2800" dirty="0">
              <a:latin typeface="楷体" pitchFamily="49" charset="-122"/>
              <a:ea typeface="楷体" pitchFamily="49" charset="-122"/>
            </a:endParaRPr>
          </a:p>
        </p:txBody>
      </p:sp>
      <p:sp>
        <p:nvSpPr>
          <p:cNvPr id="2" name="灯片编号占位符 1"/>
          <p:cNvSpPr>
            <a:spLocks noGrp="1"/>
          </p:cNvSpPr>
          <p:nvPr>
            <p:ph type="sldNum" sz="quarter" idx="12"/>
          </p:nvPr>
        </p:nvSpPr>
        <p:spPr/>
        <p:txBody>
          <a:bodyPr/>
          <a:lstStyle/>
          <a:p>
            <a:pPr>
              <a:defRPr/>
            </a:pPr>
            <a:fld id="{A99EA409-013F-4D14-98C2-D7D20BEB487D}" type="slidenum">
              <a:rPr lang="en-US" altLang="zh-CN" smtClean="0"/>
              <a:pPr>
                <a:defRPr/>
              </a:pPr>
              <a:t>34</a:t>
            </a:fld>
            <a:endParaRPr lang="en-US" altLang="zh-CN"/>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145" y="1590834"/>
            <a:ext cx="1967411" cy="2917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81191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932040" y="1810889"/>
            <a:ext cx="3201323" cy="434542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nSpc>
                <a:spcPct val="150000"/>
              </a:lnSpc>
              <a:spcBef>
                <a:spcPts val="3600"/>
              </a:spcBef>
              <a:defRPr/>
            </a:pPr>
            <a:r>
              <a:rPr lang="zh-CN" altLang="en-US" b="1" dirty="0" smtClean="0">
                <a:solidFill>
                  <a:srgbClr val="FF0000"/>
                </a:solidFill>
                <a:latin typeface="楷体" pitchFamily="49" charset="-122"/>
                <a:ea typeface="楷体" pitchFamily="49" charset="-122"/>
              </a:rPr>
              <a:t>方法</a:t>
            </a:r>
            <a:r>
              <a:rPr lang="en-US" altLang="zh-CN" b="1" dirty="0" smtClean="0">
                <a:solidFill>
                  <a:srgbClr val="FF0000"/>
                </a:solidFill>
                <a:latin typeface="楷体" pitchFamily="49" charset="-122"/>
                <a:ea typeface="楷体" pitchFamily="49" charset="-122"/>
              </a:rPr>
              <a:t>1</a:t>
            </a:r>
            <a:r>
              <a:rPr lang="zh-CN" altLang="en-US" b="1" dirty="0" smtClean="0">
                <a:solidFill>
                  <a:srgbClr val="FF0000"/>
                </a:solidFill>
                <a:latin typeface="楷体" pitchFamily="49" charset="-122"/>
                <a:ea typeface="楷体" pitchFamily="49" charset="-122"/>
              </a:rPr>
              <a:t>：</a:t>
            </a:r>
            <a:r>
              <a:rPr lang="zh-CN" altLang="en-US" b="1" dirty="0" smtClean="0">
                <a:latin typeface="楷体" pitchFamily="49" charset="-122"/>
                <a:ea typeface="楷体" pitchFamily="49" charset="-122"/>
              </a:rPr>
              <a:t>缩小</a:t>
            </a:r>
            <a:r>
              <a:rPr lang="zh-CN" altLang="en-US" b="1" dirty="0">
                <a:latin typeface="楷体" pitchFamily="49" charset="-122"/>
                <a:ea typeface="楷体" pitchFamily="49" charset="-122"/>
              </a:rPr>
              <a:t>压油口，使压力油仅作用在一个齿到两个</a:t>
            </a:r>
            <a:r>
              <a:rPr lang="zh-CN" altLang="en-US" b="1" dirty="0" smtClean="0">
                <a:latin typeface="楷体" pitchFamily="49" charset="-122"/>
                <a:ea typeface="楷体" pitchFamily="49" charset="-122"/>
              </a:rPr>
              <a:t>齿范围</a:t>
            </a:r>
            <a:r>
              <a:rPr lang="zh-CN" altLang="en-US" b="1" dirty="0">
                <a:latin typeface="楷体" pitchFamily="49" charset="-122"/>
                <a:ea typeface="楷体" pitchFamily="49" charset="-122"/>
              </a:rPr>
              <a:t>内</a:t>
            </a:r>
            <a:r>
              <a:rPr lang="zh-CN" altLang="en-US" b="1" dirty="0" smtClean="0">
                <a:latin typeface="楷体" pitchFamily="49" charset="-122"/>
                <a:ea typeface="楷体" pitchFamily="49" charset="-122"/>
              </a:rPr>
              <a:t>。</a:t>
            </a:r>
            <a:endParaRPr lang="en-US" altLang="zh-CN" b="1" dirty="0" smtClean="0">
              <a:latin typeface="楷体" pitchFamily="49" charset="-122"/>
              <a:ea typeface="楷体" pitchFamily="49" charset="-122"/>
            </a:endParaRPr>
          </a:p>
          <a:p>
            <a:pPr>
              <a:lnSpc>
                <a:spcPct val="150000"/>
              </a:lnSpc>
              <a:spcBef>
                <a:spcPts val="3600"/>
              </a:spcBef>
              <a:defRPr/>
            </a:pPr>
            <a:r>
              <a:rPr lang="zh-CN" altLang="en-US" b="1" dirty="0" smtClean="0">
                <a:solidFill>
                  <a:srgbClr val="FF0000"/>
                </a:solidFill>
                <a:latin typeface="楷体" pitchFamily="49" charset="-122"/>
                <a:ea typeface="楷体" pitchFamily="49" charset="-122"/>
              </a:rPr>
              <a:t>方法</a:t>
            </a:r>
            <a:r>
              <a:rPr lang="en-US" altLang="zh-CN" b="1" dirty="0">
                <a:solidFill>
                  <a:srgbClr val="FF0000"/>
                </a:solidFill>
                <a:latin typeface="楷体" pitchFamily="49" charset="-122"/>
                <a:ea typeface="楷体" pitchFamily="49" charset="-122"/>
              </a:rPr>
              <a:t>2</a:t>
            </a:r>
            <a:r>
              <a:rPr lang="zh-CN" altLang="en-US" b="1" dirty="0">
                <a:solidFill>
                  <a:srgbClr val="FF0000"/>
                </a:solidFill>
                <a:latin typeface="楷体" pitchFamily="49" charset="-122"/>
                <a:ea typeface="楷体" pitchFamily="49" charset="-122"/>
              </a:rPr>
              <a:t>：</a:t>
            </a:r>
            <a:r>
              <a:rPr lang="zh-CN" altLang="en-US" b="1" dirty="0">
                <a:latin typeface="楷体" pitchFamily="49" charset="-122"/>
                <a:ea typeface="楷体" pitchFamily="49" charset="-122"/>
              </a:rPr>
              <a:t>适当增大径向间隙，使齿轮在压力作用下，齿顶不能和壳体相接触</a:t>
            </a:r>
            <a:r>
              <a:rPr lang="zh-CN" altLang="en-US" b="1" dirty="0" smtClean="0">
                <a:latin typeface="楷体" pitchFamily="49" charset="-122"/>
                <a:ea typeface="楷体" pitchFamily="49" charset="-122"/>
              </a:rPr>
              <a:t>。</a:t>
            </a:r>
            <a:endParaRPr lang="zh-CN" altLang="en-US" b="1" dirty="0">
              <a:latin typeface="楷体" pitchFamily="49" charset="-122"/>
              <a:ea typeface="楷体" pitchFamily="49" charset="-122"/>
            </a:endParaRPr>
          </a:p>
        </p:txBody>
      </p:sp>
      <p:sp>
        <p:nvSpPr>
          <p:cNvPr id="3" name="灯片编号占位符 2"/>
          <p:cNvSpPr>
            <a:spLocks noGrp="1"/>
          </p:cNvSpPr>
          <p:nvPr>
            <p:ph type="sldNum" sz="quarter" idx="12"/>
          </p:nvPr>
        </p:nvSpPr>
        <p:spPr/>
        <p:txBody>
          <a:bodyPr/>
          <a:lstStyle/>
          <a:p>
            <a:pPr>
              <a:defRPr/>
            </a:pPr>
            <a:fld id="{E2A4752E-CB19-45D7-A50F-38579156723E}" type="slidenum">
              <a:rPr lang="en-US" altLang="zh-CN" smtClean="0"/>
              <a:pPr>
                <a:defRPr/>
              </a:pPr>
              <a:t>35</a:t>
            </a:fld>
            <a:endParaRPr lang="en-US" altLang="zh-CN"/>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65183"/>
            <a:ext cx="2978273" cy="441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0" y="0"/>
            <a:ext cx="9144000" cy="1052736"/>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pPr marL="0" lvl="1" algn="ctr" eaLnBrk="1" hangingPunct="1">
              <a:lnSpc>
                <a:spcPct val="150000"/>
              </a:lnSpc>
              <a:spcBef>
                <a:spcPts val="0"/>
              </a:spcBef>
              <a:buFont typeface="Wingdings" pitchFamily="2" charset="2"/>
              <a:buNone/>
              <a:defRPr/>
            </a:pPr>
            <a:r>
              <a:rPr lang="zh-CN" altLang="en-US" sz="2800" b="1" dirty="0" smtClean="0">
                <a:latin typeface="楷体" pitchFamily="49" charset="-122"/>
                <a:ea typeface="楷体" pitchFamily="49" charset="-122"/>
              </a:rPr>
              <a:t>消除径向</a:t>
            </a:r>
            <a:r>
              <a:rPr lang="zh-CN" altLang="en-US" sz="2800" b="1" dirty="0">
                <a:latin typeface="楷体" pitchFamily="49" charset="-122"/>
                <a:ea typeface="楷体" pitchFamily="49" charset="-122"/>
              </a:rPr>
              <a:t>不平衡力现象</a:t>
            </a:r>
            <a:r>
              <a:rPr lang="zh-CN" altLang="en-US" sz="2800" b="1" dirty="0" smtClean="0">
                <a:latin typeface="楷体" pitchFamily="49" charset="-122"/>
                <a:ea typeface="楷体" pitchFamily="49" charset="-122"/>
              </a:rPr>
              <a:t>的方法</a:t>
            </a:r>
            <a:endParaRPr lang="zh-CN" altLang="en-US" sz="1400" b="1" dirty="0">
              <a:latin typeface="楷体" pitchFamily="49" charset="-122"/>
              <a:ea typeface="楷体" pitchFamily="49" charset="-122"/>
            </a:endParaRPr>
          </a:p>
        </p:txBody>
      </p:sp>
    </p:spTree>
    <p:extLst>
      <p:ext uri="{BB962C8B-B14F-4D97-AF65-F5344CB8AC3E}">
        <p14:creationId xmlns:p14="http://schemas.microsoft.com/office/powerpoint/2010/main" val="2973739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36</a:t>
            </a:fld>
            <a:endParaRPr lang="en-US" altLang="zh-CN"/>
          </a:p>
        </p:txBody>
      </p:sp>
      <p:sp>
        <p:nvSpPr>
          <p:cNvPr id="3" name="矩形 2"/>
          <p:cNvSpPr/>
          <p:nvPr/>
        </p:nvSpPr>
        <p:spPr>
          <a:xfrm>
            <a:off x="1336933" y="1844824"/>
            <a:ext cx="3972562" cy="523220"/>
          </a:xfrm>
          <a:prstGeom prst="rect">
            <a:avLst/>
          </a:prstGeom>
        </p:spPr>
        <p:txBody>
          <a:bodyPr wrap="none">
            <a:spAutoFit/>
          </a:bodyPr>
          <a:lstStyle/>
          <a:p>
            <a:r>
              <a:rPr lang="en-US" altLang="zh-CN" sz="2800" b="1" dirty="0" smtClean="0">
                <a:latin typeface="楷体" pitchFamily="49" charset="-122"/>
                <a:ea typeface="楷体" pitchFamily="49" charset="-122"/>
              </a:rPr>
              <a:t>6</a:t>
            </a:r>
            <a:r>
              <a:rPr lang="zh-CN" altLang="en-US" sz="2800" b="1" dirty="0" smtClean="0">
                <a:latin typeface="楷体" pitchFamily="49" charset="-122"/>
                <a:ea typeface="楷体" pitchFamily="49" charset="-122"/>
              </a:rPr>
              <a:t>、外啮合齿轮泵的应用</a:t>
            </a:r>
            <a:endParaRPr lang="zh-CN" altLang="en-US" sz="2800" dirty="0">
              <a:latin typeface="楷体" pitchFamily="49" charset="-122"/>
              <a:ea typeface="楷体" pitchFamily="49" charset="-122"/>
            </a:endParaRPr>
          </a:p>
        </p:txBody>
      </p:sp>
      <p:sp>
        <p:nvSpPr>
          <p:cNvPr id="4" name="矩形 3"/>
          <p:cNvSpPr/>
          <p:nvPr/>
        </p:nvSpPr>
        <p:spPr>
          <a:xfrm>
            <a:off x="1336933" y="2996952"/>
            <a:ext cx="6587867" cy="1677126"/>
          </a:xfrm>
          <a:prstGeom prst="rect">
            <a:avLst/>
          </a:prstGeom>
        </p:spPr>
        <p:txBody>
          <a:bodyPr wrap="square">
            <a:spAutoFit/>
          </a:bodyPr>
          <a:lstStyle/>
          <a:p>
            <a:pPr>
              <a:lnSpc>
                <a:spcPct val="150000"/>
              </a:lnSpc>
            </a:pPr>
            <a:r>
              <a:rPr lang="zh-CN" altLang="en-US" b="1" dirty="0" smtClean="0">
                <a:latin typeface="楷体" pitchFamily="49" charset="-122"/>
                <a:ea typeface="楷体" pitchFamily="49" charset="-122"/>
              </a:rPr>
              <a:t>    齿轮泵</a:t>
            </a:r>
            <a:r>
              <a:rPr lang="zh-CN" altLang="en-US" b="1" dirty="0">
                <a:latin typeface="楷体" pitchFamily="49" charset="-122"/>
                <a:ea typeface="楷体" pitchFamily="49" charset="-122"/>
              </a:rPr>
              <a:t>不仅广泛应用于液压技术，而且也大量被用作润滑泵和食品、化工等工艺流程中的输液泵。</a:t>
            </a:r>
            <a:endParaRPr lang="zh-CN" altLang="en-US" dirty="0"/>
          </a:p>
        </p:txBody>
      </p:sp>
    </p:spTree>
    <p:extLst>
      <p:ext uri="{BB962C8B-B14F-4D97-AF65-F5344CB8AC3E}">
        <p14:creationId xmlns:p14="http://schemas.microsoft.com/office/powerpoint/2010/main" val="42550448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37</a:t>
            </a:fld>
            <a:endParaRPr lang="en-US" altLang="zh-CN"/>
          </a:p>
        </p:txBody>
      </p:sp>
      <p:graphicFrame>
        <p:nvGraphicFramePr>
          <p:cNvPr id="4" name="表格 3"/>
          <p:cNvGraphicFramePr>
            <a:graphicFrameLocks noGrp="1"/>
          </p:cNvGraphicFramePr>
          <p:nvPr>
            <p:extLst>
              <p:ext uri="{D42A27DB-BD31-4B8C-83A1-F6EECF244321}">
                <p14:modId xmlns:p14="http://schemas.microsoft.com/office/powerpoint/2010/main" val="3311539360"/>
              </p:ext>
            </p:extLst>
          </p:nvPr>
        </p:nvGraphicFramePr>
        <p:xfrm>
          <a:off x="13192" y="13276"/>
          <a:ext cx="9095312" cy="6596980"/>
        </p:xfrm>
        <a:graphic>
          <a:graphicData uri="http://schemas.openxmlformats.org/drawingml/2006/table">
            <a:tbl>
              <a:tblPr firstRow="1" bandRow="1">
                <a:tableStyleId>{5C22544A-7EE6-4342-B048-85BDC9FD1C3A}</a:tableStyleId>
              </a:tblPr>
              <a:tblGrid>
                <a:gridCol w="5566920"/>
                <a:gridCol w="3528392"/>
              </a:tblGrid>
              <a:tr h="1039460">
                <a:tc gridSpan="2">
                  <a:txBody>
                    <a:bodyPr/>
                    <a:lstStyle/>
                    <a:p>
                      <a:pPr algn="ctr"/>
                      <a:endParaRPr lang="en-US" altLang="zh-CN" sz="1400" b="1" dirty="0" smtClean="0">
                        <a:solidFill>
                          <a:schemeClr val="tx1"/>
                        </a:solidFill>
                        <a:latin typeface="楷体" pitchFamily="49" charset="-122"/>
                        <a:ea typeface="楷体" pitchFamily="49" charset="-122"/>
                      </a:endParaRPr>
                    </a:p>
                    <a:p>
                      <a:pPr algn="ctr"/>
                      <a:r>
                        <a:rPr lang="zh-CN" altLang="en-US" sz="2800" b="1" dirty="0" smtClean="0">
                          <a:solidFill>
                            <a:schemeClr val="tx1"/>
                          </a:solidFill>
                          <a:latin typeface="楷体" pitchFamily="49" charset="-122"/>
                          <a:ea typeface="楷体" pitchFamily="49" charset="-122"/>
                        </a:rPr>
                        <a:t>外啮合齿轮泵</a:t>
                      </a:r>
                      <a:endParaRPr lang="zh-CN" altLang="en-US" sz="2800" dirty="0">
                        <a:solidFill>
                          <a:schemeClr val="tx1"/>
                        </a:solidFill>
                      </a:endParaRPr>
                    </a:p>
                  </a:txBody>
                  <a:tcPr>
                    <a:solidFill>
                      <a:schemeClr val="tx2">
                        <a:lumMod val="20000"/>
                        <a:lumOff val="80000"/>
                      </a:schemeClr>
                    </a:solidFill>
                  </a:tcPr>
                </a:tc>
                <a:tc hMerge="1">
                  <a:txBody>
                    <a:bodyPr/>
                    <a:lstStyle/>
                    <a:p>
                      <a:endParaRPr lang="zh-CN" altLang="en-US" dirty="0"/>
                    </a:p>
                  </a:txBody>
                  <a:tcPr/>
                </a:tc>
              </a:tr>
              <a:tr h="7920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b="1" dirty="0" smtClean="0">
                        <a:latin typeface="楷体" pitchFamily="49" charset="-122"/>
                        <a:ea typeface="楷体" pitchFamily="49"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楷体" pitchFamily="49" charset="-122"/>
                          <a:ea typeface="楷体" pitchFamily="49" charset="-122"/>
                        </a:rPr>
                        <a:t>优点</a:t>
                      </a:r>
                      <a:endParaRPr lang="en-US" altLang="zh-CN" sz="2400" b="1" dirty="0" smtClean="0">
                        <a:latin typeface="楷体" pitchFamily="49" charset="-122"/>
                        <a:ea typeface="楷体" pitchFamily="49" charset="-122"/>
                      </a:endParaRPr>
                    </a:p>
                    <a:p>
                      <a:endParaRPr lang="zh-CN" altLang="en-US" dirty="0"/>
                    </a:p>
                  </a:txBody>
                  <a:tcPr>
                    <a:solidFill>
                      <a:schemeClr val="accent5">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2400" b="1" dirty="0" smtClean="0">
                        <a:latin typeface="楷体" pitchFamily="49" charset="-122"/>
                        <a:ea typeface="楷体" pitchFamily="49" charset="-122"/>
                      </a:endParaRP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latin typeface="楷体" pitchFamily="49" charset="-122"/>
                          <a:ea typeface="楷体" pitchFamily="49" charset="-122"/>
                        </a:rPr>
                        <a:t>缺点</a:t>
                      </a:r>
                      <a:endParaRPr lang="en-US" altLang="zh-CN" sz="2400" b="1" dirty="0" smtClean="0">
                        <a:latin typeface="楷体" pitchFamily="49" charset="-122"/>
                        <a:ea typeface="楷体" pitchFamily="49" charset="-122"/>
                      </a:endParaRPr>
                    </a:p>
                    <a:p>
                      <a:endParaRPr lang="zh-CN" altLang="en-US" dirty="0"/>
                    </a:p>
                  </a:txBody>
                  <a:tcPr>
                    <a:solidFill>
                      <a:schemeClr val="accent1">
                        <a:lumMod val="40000"/>
                        <a:lumOff val="60000"/>
                      </a:schemeClr>
                    </a:solidFill>
                  </a:tcPr>
                </a:tc>
              </a:tr>
              <a:tr h="370840">
                <a:tc>
                  <a:txBody>
                    <a:bodyPr/>
                    <a:lstStyle/>
                    <a:p>
                      <a:pPr>
                        <a:lnSpc>
                          <a:spcPct val="150000"/>
                        </a:lnSpc>
                        <a:spcAft>
                          <a:spcPts val="500"/>
                        </a:spcAft>
                      </a:pPr>
                      <a:r>
                        <a:rPr lang="en-US" altLang="zh-CN" b="1" dirty="0" smtClean="0">
                          <a:latin typeface="楷体" pitchFamily="49" charset="-122"/>
                          <a:ea typeface="楷体" pitchFamily="49" charset="-122"/>
                        </a:rPr>
                        <a:t>    </a:t>
                      </a:r>
                      <a:r>
                        <a:rPr lang="en-US" altLang="zh-CN" sz="2400" b="1" dirty="0" smtClean="0">
                          <a:latin typeface="楷体" pitchFamily="49" charset="-122"/>
                          <a:ea typeface="楷体" pitchFamily="49" charset="-122"/>
                        </a:rPr>
                        <a:t>1</a:t>
                      </a:r>
                      <a:r>
                        <a:rPr lang="zh-CN" altLang="en-US" sz="2400" b="1" dirty="0" smtClean="0">
                          <a:latin typeface="楷体" pitchFamily="49" charset="-122"/>
                          <a:ea typeface="楷体" pitchFamily="49" charset="-122"/>
                        </a:rPr>
                        <a:t>、结构简单、零件数量少、制造和维修方便、成本低；</a:t>
                      </a:r>
                      <a:endParaRPr lang="en-US" altLang="zh-CN" sz="2400" b="1" dirty="0" smtClean="0">
                        <a:latin typeface="楷体" pitchFamily="49" charset="-122"/>
                        <a:ea typeface="楷体" pitchFamily="49" charset="-122"/>
                      </a:endParaRPr>
                    </a:p>
                    <a:p>
                      <a:pPr>
                        <a:lnSpc>
                          <a:spcPct val="150000"/>
                        </a:lnSpc>
                        <a:spcAft>
                          <a:spcPts val="500"/>
                        </a:spcAft>
                      </a:pPr>
                      <a:r>
                        <a:rPr lang="en-US" altLang="zh-CN" sz="2400" b="1" dirty="0" smtClean="0">
                          <a:latin typeface="楷体"/>
                          <a:ea typeface="楷体"/>
                        </a:rPr>
                        <a:t>    2</a:t>
                      </a:r>
                      <a:r>
                        <a:rPr lang="zh-CN" altLang="en-US" sz="2400" b="1" dirty="0" smtClean="0">
                          <a:latin typeface="楷体"/>
                          <a:ea typeface="楷体"/>
                        </a:rPr>
                        <a:t>、</a:t>
                      </a:r>
                      <a:r>
                        <a:rPr lang="zh-CN" altLang="en-US" sz="2400" b="1" dirty="0" smtClean="0">
                          <a:latin typeface="楷体" pitchFamily="49" charset="-122"/>
                          <a:ea typeface="楷体" pitchFamily="49" charset="-122"/>
                        </a:rPr>
                        <a:t>体积小、重量轻，功率密度高；</a:t>
                      </a:r>
                      <a:endParaRPr lang="en-US" altLang="zh-CN" sz="2400" b="1" dirty="0" smtClean="0">
                        <a:latin typeface="楷体" pitchFamily="49" charset="-122"/>
                        <a:ea typeface="楷体" pitchFamily="49" charset="-122"/>
                      </a:endParaRPr>
                    </a:p>
                    <a:p>
                      <a:pPr>
                        <a:lnSpc>
                          <a:spcPct val="150000"/>
                        </a:lnSpc>
                        <a:spcAft>
                          <a:spcPts val="500"/>
                        </a:spcAft>
                      </a:pPr>
                      <a:r>
                        <a:rPr lang="en-US" altLang="zh-CN" sz="2400" b="1" dirty="0" smtClean="0">
                          <a:latin typeface="楷体"/>
                          <a:ea typeface="楷体"/>
                        </a:rPr>
                        <a:t>    3</a:t>
                      </a:r>
                      <a:r>
                        <a:rPr lang="zh-CN" altLang="en-US" sz="2400" b="1" dirty="0" smtClean="0">
                          <a:latin typeface="楷体"/>
                          <a:ea typeface="楷体"/>
                        </a:rPr>
                        <a:t>、</a:t>
                      </a:r>
                      <a:r>
                        <a:rPr lang="zh-CN" altLang="en-US" sz="2400" b="1" dirty="0" smtClean="0">
                          <a:latin typeface="楷体" pitchFamily="49" charset="-122"/>
                          <a:ea typeface="楷体" pitchFamily="49" charset="-122"/>
                        </a:rPr>
                        <a:t>自吸能力强、对油液污染不敏感和工作可靠；</a:t>
                      </a:r>
                      <a:endParaRPr lang="en-US" altLang="zh-CN" sz="2400" b="1" dirty="0" smtClean="0">
                        <a:latin typeface="楷体" pitchFamily="49" charset="-122"/>
                        <a:ea typeface="楷体" pitchFamily="49" charset="-122"/>
                      </a:endParaRPr>
                    </a:p>
                    <a:p>
                      <a:pPr>
                        <a:lnSpc>
                          <a:spcPct val="150000"/>
                        </a:lnSpc>
                        <a:spcAft>
                          <a:spcPts val="500"/>
                        </a:spcAft>
                      </a:pPr>
                      <a:r>
                        <a:rPr lang="en-US" altLang="zh-CN" sz="2400" b="1" dirty="0" smtClean="0">
                          <a:latin typeface="楷体" pitchFamily="49" charset="-122"/>
                          <a:ea typeface="楷体" pitchFamily="49" charset="-122"/>
                        </a:rPr>
                        <a:t>    4</a:t>
                      </a:r>
                      <a:r>
                        <a:rPr lang="zh-CN" altLang="en-US" sz="2400" b="1" dirty="0" smtClean="0">
                          <a:latin typeface="楷体" pitchFamily="49" charset="-122"/>
                          <a:ea typeface="楷体" pitchFamily="49" charset="-122"/>
                        </a:rPr>
                        <a:t>、在采用补偿措施后，可达到相当高的容积效率。</a:t>
                      </a:r>
                      <a:endParaRPr lang="zh-CN" altLang="en-US" sz="2400" dirty="0" smtClean="0"/>
                    </a:p>
                    <a:p>
                      <a:endParaRPr lang="zh-CN" altLang="en-US" dirty="0"/>
                    </a:p>
                  </a:txBody>
                  <a:tcPr>
                    <a:solidFill>
                      <a:schemeClr val="accent5">
                        <a:lumMod val="40000"/>
                        <a:lumOff val="60000"/>
                      </a:schemeClr>
                    </a:solidFill>
                  </a:tcPr>
                </a:tc>
                <a:tc>
                  <a:txBody>
                    <a:bodyPr/>
                    <a:lstStyle/>
                    <a:p>
                      <a:pPr>
                        <a:lnSpc>
                          <a:spcPct val="150000"/>
                        </a:lnSpc>
                        <a:spcAft>
                          <a:spcPts val="500"/>
                        </a:spcAft>
                      </a:pPr>
                      <a:r>
                        <a:rPr lang="en-US" altLang="zh-CN" sz="2400" b="1" dirty="0" smtClean="0">
                          <a:solidFill>
                            <a:prstClr val="black"/>
                          </a:solidFill>
                          <a:latin typeface="楷体" pitchFamily="49" charset="-122"/>
                          <a:ea typeface="楷体" pitchFamily="49" charset="-122"/>
                        </a:rPr>
                        <a:t>    </a:t>
                      </a:r>
                      <a:r>
                        <a:rPr lang="en-US" altLang="zh-CN" sz="2400" b="1" dirty="0" smtClean="0">
                          <a:latin typeface="楷体" pitchFamily="49" charset="-122"/>
                          <a:ea typeface="楷体" pitchFamily="49" charset="-122"/>
                        </a:rPr>
                        <a:t>1</a:t>
                      </a:r>
                      <a:r>
                        <a:rPr lang="zh-CN" altLang="en-US" sz="2400" b="1" dirty="0" smtClean="0">
                          <a:latin typeface="楷体" pitchFamily="49" charset="-122"/>
                          <a:ea typeface="楷体" pitchFamily="49" charset="-122"/>
                        </a:rPr>
                        <a:t>、排量不可调节，只能做定量泵；</a:t>
                      </a:r>
                      <a:endParaRPr lang="en-US" altLang="zh-CN" sz="2400" b="1" dirty="0" smtClean="0">
                        <a:latin typeface="楷体" pitchFamily="49" charset="-122"/>
                        <a:ea typeface="楷体" pitchFamily="49" charset="-122"/>
                      </a:endParaRPr>
                    </a:p>
                    <a:p>
                      <a:pPr>
                        <a:lnSpc>
                          <a:spcPct val="150000"/>
                        </a:lnSpc>
                        <a:spcAft>
                          <a:spcPts val="500"/>
                        </a:spcAft>
                      </a:pPr>
                      <a:r>
                        <a:rPr lang="en-US" altLang="zh-CN" sz="2400" b="1" dirty="0" smtClean="0">
                          <a:latin typeface="楷体" pitchFamily="49" charset="-122"/>
                          <a:ea typeface="楷体" pitchFamily="49" charset="-122"/>
                        </a:rPr>
                        <a:t>    2</a:t>
                      </a:r>
                      <a:r>
                        <a:rPr lang="zh-CN" altLang="en-US" sz="2400" b="1" dirty="0" smtClean="0">
                          <a:latin typeface="楷体" pitchFamily="49" charset="-122"/>
                          <a:ea typeface="楷体" pitchFamily="49" charset="-122"/>
                        </a:rPr>
                        <a:t>、流量脉动及噪声较大；</a:t>
                      </a:r>
                      <a:endParaRPr lang="en-US" altLang="zh-CN" sz="2400" b="1" dirty="0" smtClean="0">
                        <a:latin typeface="楷体" pitchFamily="49" charset="-122"/>
                        <a:ea typeface="楷体" pitchFamily="49" charset="-122"/>
                      </a:endParaRPr>
                    </a:p>
                    <a:p>
                      <a:pPr>
                        <a:lnSpc>
                          <a:spcPct val="150000"/>
                        </a:lnSpc>
                        <a:spcAft>
                          <a:spcPts val="500"/>
                        </a:spcAft>
                      </a:pPr>
                      <a:r>
                        <a:rPr lang="en-US" altLang="zh-CN" sz="2400" b="1" dirty="0" smtClean="0">
                          <a:latin typeface="楷体" pitchFamily="49" charset="-122"/>
                          <a:ea typeface="楷体" pitchFamily="49" charset="-122"/>
                        </a:rPr>
                        <a:t>    3</a:t>
                      </a:r>
                      <a:r>
                        <a:rPr lang="zh-CN" altLang="en-US" sz="2400" b="1" dirty="0" smtClean="0">
                          <a:latin typeface="楷体" pitchFamily="49" charset="-122"/>
                          <a:ea typeface="楷体" pitchFamily="49" charset="-122"/>
                        </a:rPr>
                        <a:t>、低速运转时，容积效率低。</a:t>
                      </a:r>
                      <a:endParaRPr lang="zh-CN" altLang="en-US" sz="2400" dirty="0"/>
                    </a:p>
                  </a:txBody>
                  <a:tcPr>
                    <a:solidFill>
                      <a:schemeClr val="accent1">
                        <a:lumMod val="40000"/>
                        <a:lumOff val="60000"/>
                      </a:schemeClr>
                    </a:solidFill>
                  </a:tcPr>
                </a:tc>
              </a:tr>
            </a:tbl>
          </a:graphicData>
        </a:graphic>
      </p:graphicFrame>
    </p:spTree>
    <p:extLst>
      <p:ext uri="{BB962C8B-B14F-4D97-AF65-F5344CB8AC3E}">
        <p14:creationId xmlns:p14="http://schemas.microsoft.com/office/powerpoint/2010/main" val="3673682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31640" y="1700808"/>
            <a:ext cx="6336704" cy="4519186"/>
          </a:xfrm>
          <a:prstGeom prst="rect">
            <a:avLst/>
          </a:prstGeom>
        </p:spPr>
        <p:txBody>
          <a:bodyPr wrap="square">
            <a:spAutoFit/>
          </a:bodyPr>
          <a:lstStyle/>
          <a:p>
            <a:pPr algn="ctr">
              <a:lnSpc>
                <a:spcPct val="150000"/>
              </a:lnSpc>
              <a:spcAft>
                <a:spcPts val="2500"/>
              </a:spcAft>
            </a:pPr>
            <a:r>
              <a:rPr lang="zh-CN" altLang="en-US" sz="2800" b="1" dirty="0">
                <a:latin typeface="楷体" pitchFamily="49" charset="-122"/>
                <a:ea typeface="楷体" pitchFamily="49" charset="-122"/>
              </a:rPr>
              <a:t>外啮合齿轮泵主要应用技术参数</a:t>
            </a:r>
            <a:r>
              <a:rPr lang="zh-CN" altLang="en-US" sz="2800" b="1" dirty="0" smtClean="0">
                <a:latin typeface="楷体" pitchFamily="49" charset="-122"/>
                <a:ea typeface="楷体" pitchFamily="49" charset="-122"/>
              </a:rPr>
              <a:t>范围</a:t>
            </a:r>
            <a:endParaRPr lang="en-US" altLang="zh-CN" sz="2800" b="1" dirty="0" smtClean="0">
              <a:latin typeface="楷体" pitchFamily="49" charset="-122"/>
              <a:ea typeface="楷体" pitchFamily="49" charset="-122"/>
            </a:endParaRPr>
          </a:p>
          <a:p>
            <a:pPr>
              <a:lnSpc>
                <a:spcPct val="150000"/>
              </a:lnSpc>
              <a:spcAft>
                <a:spcPts val="500"/>
              </a:spcAft>
            </a:pPr>
            <a:r>
              <a:rPr lang="en-US" altLang="zh-CN" b="1" dirty="0" smtClean="0">
                <a:latin typeface="楷体" pitchFamily="49" charset="-122"/>
                <a:ea typeface="楷体" pitchFamily="49" charset="-122"/>
              </a:rPr>
              <a:t>    1</a:t>
            </a:r>
            <a:r>
              <a:rPr lang="zh-CN" altLang="en-US" b="1" dirty="0">
                <a:latin typeface="楷体" pitchFamily="49" charset="-122"/>
                <a:ea typeface="楷体" pitchFamily="49" charset="-122"/>
              </a:rPr>
              <a:t>、转速：</a:t>
            </a:r>
            <a:r>
              <a:rPr lang="en-US" altLang="zh-CN" b="1" dirty="0" smtClean="0">
                <a:latin typeface="楷体" pitchFamily="49" charset="-122"/>
                <a:ea typeface="楷体" pitchFamily="49" charset="-122"/>
              </a:rPr>
              <a:t>300</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7000r/min</a:t>
            </a:r>
            <a:r>
              <a:rPr lang="en-US" altLang="zh-CN" b="1" dirty="0">
                <a:latin typeface="楷体" pitchFamily="49" charset="-122"/>
                <a:ea typeface="楷体" pitchFamily="49" charset="-122"/>
              </a:rPr>
              <a:t>;</a:t>
            </a:r>
          </a:p>
          <a:p>
            <a:pPr>
              <a:lnSpc>
                <a:spcPct val="150000"/>
              </a:lnSpc>
              <a:spcAft>
                <a:spcPts val="500"/>
              </a:spcAft>
            </a:pPr>
            <a:r>
              <a:rPr lang="en-US" altLang="zh-CN" b="1" dirty="0" smtClean="0">
                <a:latin typeface="楷体" pitchFamily="49" charset="-122"/>
                <a:ea typeface="楷体" pitchFamily="49" charset="-122"/>
              </a:rPr>
              <a:t>    2</a:t>
            </a:r>
            <a:r>
              <a:rPr lang="zh-CN" altLang="en-US" b="1" dirty="0">
                <a:latin typeface="楷体" pitchFamily="49" charset="-122"/>
                <a:ea typeface="楷体" pitchFamily="49" charset="-122"/>
              </a:rPr>
              <a:t>、工作压力：</a:t>
            </a:r>
            <a:r>
              <a:rPr lang="en-US" altLang="zh-CN" b="1" dirty="0" smtClean="0">
                <a:latin typeface="楷体" pitchFamily="49" charset="-122"/>
                <a:ea typeface="楷体" pitchFamily="49" charset="-122"/>
              </a:rPr>
              <a:t>2.5</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30MPa</a:t>
            </a:r>
            <a:r>
              <a:rPr lang="en-US" altLang="zh-CN" b="1" dirty="0">
                <a:latin typeface="楷体" pitchFamily="49" charset="-122"/>
                <a:ea typeface="楷体" pitchFamily="49" charset="-122"/>
              </a:rPr>
              <a:t>;</a:t>
            </a:r>
          </a:p>
          <a:p>
            <a:pPr>
              <a:lnSpc>
                <a:spcPct val="150000"/>
              </a:lnSpc>
              <a:spcAft>
                <a:spcPts val="500"/>
              </a:spcAft>
            </a:pPr>
            <a:r>
              <a:rPr lang="en-US" altLang="zh-CN" b="1" dirty="0" smtClean="0">
                <a:latin typeface="楷体" pitchFamily="49" charset="-122"/>
                <a:ea typeface="楷体" pitchFamily="49" charset="-122"/>
              </a:rPr>
              <a:t>    3</a:t>
            </a:r>
            <a:r>
              <a:rPr lang="zh-CN" altLang="en-US" b="1" dirty="0">
                <a:latin typeface="楷体" pitchFamily="49" charset="-122"/>
                <a:ea typeface="楷体" pitchFamily="49" charset="-122"/>
              </a:rPr>
              <a:t>、排量：</a:t>
            </a:r>
            <a:r>
              <a:rPr lang="en-US" altLang="zh-CN" b="1" dirty="0" smtClean="0">
                <a:latin typeface="楷体" pitchFamily="49" charset="-122"/>
                <a:ea typeface="楷体" pitchFamily="49" charset="-122"/>
              </a:rPr>
              <a:t>0.3</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650ml/r</a:t>
            </a:r>
            <a:r>
              <a:rPr lang="en-US" altLang="zh-CN" b="1" dirty="0">
                <a:latin typeface="楷体" pitchFamily="49" charset="-122"/>
                <a:ea typeface="楷体" pitchFamily="49" charset="-122"/>
              </a:rPr>
              <a:t>;</a:t>
            </a:r>
          </a:p>
          <a:p>
            <a:pPr>
              <a:lnSpc>
                <a:spcPct val="150000"/>
              </a:lnSpc>
              <a:spcAft>
                <a:spcPts val="500"/>
              </a:spcAft>
            </a:pPr>
            <a:r>
              <a:rPr lang="en-US" altLang="zh-CN" b="1" dirty="0" smtClean="0">
                <a:latin typeface="楷体" pitchFamily="49" charset="-122"/>
                <a:ea typeface="楷体" pitchFamily="49" charset="-122"/>
              </a:rPr>
              <a:t>    4</a:t>
            </a:r>
            <a:r>
              <a:rPr lang="zh-CN" altLang="en-US" b="1" dirty="0">
                <a:latin typeface="楷体" pitchFamily="49" charset="-122"/>
                <a:ea typeface="楷体" pitchFamily="49" charset="-122"/>
              </a:rPr>
              <a:t>、容积效率：</a:t>
            </a:r>
            <a:r>
              <a:rPr lang="en-US" altLang="zh-CN" b="1" dirty="0" smtClean="0">
                <a:latin typeface="楷体" pitchFamily="49" charset="-122"/>
                <a:ea typeface="楷体" pitchFamily="49" charset="-122"/>
              </a:rPr>
              <a:t>0.70</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0.95</a:t>
            </a:r>
            <a:r>
              <a:rPr lang="zh-CN" altLang="en-US" b="1" dirty="0">
                <a:latin typeface="楷体" pitchFamily="49" charset="-122"/>
                <a:ea typeface="楷体" pitchFamily="49" charset="-122"/>
              </a:rPr>
              <a:t>；</a:t>
            </a:r>
            <a:endParaRPr lang="en-US" altLang="zh-CN" b="1" dirty="0">
              <a:latin typeface="楷体" pitchFamily="49" charset="-122"/>
              <a:ea typeface="楷体" pitchFamily="49" charset="-122"/>
            </a:endParaRPr>
          </a:p>
          <a:p>
            <a:pPr>
              <a:lnSpc>
                <a:spcPct val="150000"/>
              </a:lnSpc>
              <a:spcAft>
                <a:spcPts val="500"/>
              </a:spcAft>
            </a:pPr>
            <a:r>
              <a:rPr lang="en-US" altLang="zh-CN" b="1" dirty="0" smtClean="0">
                <a:latin typeface="楷体" pitchFamily="49" charset="-122"/>
                <a:ea typeface="楷体" pitchFamily="49" charset="-122"/>
              </a:rPr>
              <a:t>    5</a:t>
            </a:r>
            <a:r>
              <a:rPr lang="zh-CN" altLang="en-US" b="1" dirty="0">
                <a:latin typeface="楷体" pitchFamily="49" charset="-122"/>
                <a:ea typeface="楷体" pitchFamily="49" charset="-122"/>
              </a:rPr>
              <a:t>、总效率：</a:t>
            </a:r>
            <a:r>
              <a:rPr lang="en-US" altLang="zh-CN" b="1" dirty="0" smtClean="0">
                <a:latin typeface="楷体" pitchFamily="49" charset="-122"/>
                <a:ea typeface="楷体" pitchFamily="49" charset="-122"/>
              </a:rPr>
              <a:t>0.63</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0.87</a:t>
            </a:r>
            <a:r>
              <a:rPr lang="zh-CN" altLang="en-US" b="1" dirty="0">
                <a:latin typeface="楷体" pitchFamily="49" charset="-122"/>
                <a:ea typeface="楷体" pitchFamily="49" charset="-122"/>
              </a:rPr>
              <a:t>。</a:t>
            </a:r>
            <a:endParaRPr lang="zh-CN" altLang="en-US" dirty="0"/>
          </a:p>
          <a:p>
            <a:endParaRPr lang="zh-CN" altLang="en-US" dirty="0"/>
          </a:p>
        </p:txBody>
      </p:sp>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38</a:t>
            </a:fld>
            <a:endParaRPr lang="en-US" altLang="zh-CN"/>
          </a:p>
        </p:txBody>
      </p:sp>
    </p:spTree>
    <p:extLst>
      <p:ext uri="{BB962C8B-B14F-4D97-AF65-F5344CB8AC3E}">
        <p14:creationId xmlns:p14="http://schemas.microsoft.com/office/powerpoint/2010/main" val="3742947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813"/>
            <a:ext cx="9144000" cy="683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39</a:t>
            </a:fld>
            <a:endParaRPr lang="en-US" altLang="zh-CN"/>
          </a:p>
        </p:txBody>
      </p:sp>
    </p:spTree>
    <p:extLst>
      <p:ext uri="{BB962C8B-B14F-4D97-AF65-F5344CB8AC3E}">
        <p14:creationId xmlns:p14="http://schemas.microsoft.com/office/powerpoint/2010/main" val="7869139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755576" y="2094611"/>
            <a:ext cx="2232248" cy="3168352"/>
          </a:xfrm>
        </p:spPr>
        <p:txBody>
          <a:bodyPr/>
          <a:lstStyle/>
          <a:p>
            <a:pPr>
              <a:lnSpc>
                <a:spcPct val="150000"/>
              </a:lnSpc>
              <a:defRPr/>
            </a:pPr>
            <a:r>
              <a:rPr lang="zh-CN" altLang="en-US" sz="2800" b="1" dirty="0" smtClean="0">
                <a:solidFill>
                  <a:schemeClr val="tx1"/>
                </a:solidFill>
                <a:latin typeface="楷体" pitchFamily="49" charset="-122"/>
                <a:ea typeface="楷体" pitchFamily="49" charset="-122"/>
              </a:rPr>
              <a:t>    </a:t>
            </a:r>
            <a:endParaRPr lang="zh-CN" altLang="en-US" sz="2800" dirty="0">
              <a:solidFill>
                <a:schemeClr val="tx1"/>
              </a:solidFill>
              <a:latin typeface="楷体" pitchFamily="49" charset="-122"/>
              <a:ea typeface="楷体" pitchFamily="49" charset="-122"/>
            </a:endParaRPr>
          </a:p>
        </p:txBody>
      </p:sp>
      <p:pic>
        <p:nvPicPr>
          <p:cNvPr id="5" name="Picture 8" descr="1-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6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4935DA34-F190-4387-BEB8-41D61EBEEA7B}" type="slidenum">
              <a:rPr lang="en-US" altLang="zh-CN" smtClean="0"/>
              <a:pPr>
                <a:defRPr/>
              </a:pPr>
              <a:t>4</a:t>
            </a:fld>
            <a:endParaRPr lang="en-US" altLang="zh-CN"/>
          </a:p>
        </p:txBody>
      </p:sp>
      <p:sp>
        <p:nvSpPr>
          <p:cNvPr id="6" name="Rectangle 7"/>
          <p:cNvSpPr>
            <a:spLocks noChangeArrowheads="1"/>
          </p:cNvSpPr>
          <p:nvPr/>
        </p:nvSpPr>
        <p:spPr bwMode="auto">
          <a:xfrm>
            <a:off x="0" y="5765394"/>
            <a:ext cx="9144000" cy="1219200"/>
          </a:xfrm>
          <a:prstGeom prst="rect">
            <a:avLst/>
          </a:prstGeom>
          <a:ln/>
          <a:extLst/>
        </p:spPr>
        <p:style>
          <a:lnRef idx="1">
            <a:schemeClr val="accent3"/>
          </a:lnRef>
          <a:fillRef idx="2">
            <a:schemeClr val="accent3"/>
          </a:fillRef>
          <a:effectRef idx="1">
            <a:schemeClr val="accent3"/>
          </a:effectRef>
          <a:fontRef idx="minor">
            <a:schemeClr val="dk1"/>
          </a:fontRef>
        </p:style>
        <p:txBody>
          <a:bodyPr/>
          <a:lstStyle/>
          <a:p>
            <a:pPr>
              <a:lnSpc>
                <a:spcPct val="150000"/>
              </a:lnSpc>
              <a:spcBef>
                <a:spcPts val="0"/>
              </a:spcBef>
              <a:buClr>
                <a:schemeClr val="folHlink"/>
              </a:buClr>
              <a:buSzPct val="60000"/>
              <a:buFont typeface="Wingdings" pitchFamily="2" charset="2"/>
              <a:buNone/>
            </a:pPr>
            <a:r>
              <a:rPr lang="zh-CN" altLang="en-US" b="1" dirty="0" smtClean="0">
                <a:solidFill>
                  <a:srgbClr val="FF0000"/>
                </a:solidFill>
                <a:latin typeface="楷体" pitchFamily="49" charset="-122"/>
                <a:ea typeface="楷体" pitchFamily="49" charset="-122"/>
              </a:rPr>
              <a:t>    内啮合齿轮泵</a:t>
            </a:r>
            <a:r>
              <a:rPr lang="zh-CN" altLang="en-US" b="1" dirty="0">
                <a:latin typeface="楷体" pitchFamily="49" charset="-122"/>
                <a:ea typeface="楷体" pitchFamily="49" charset="-122"/>
              </a:rPr>
              <a:t>有一个内齿轮与一个</a:t>
            </a:r>
            <a:r>
              <a:rPr lang="zh-CN" altLang="en-US" b="1" dirty="0" smtClean="0">
                <a:latin typeface="楷体" pitchFamily="49" charset="-122"/>
                <a:ea typeface="楷体" pitchFamily="49" charset="-122"/>
              </a:rPr>
              <a:t>外齿轮，齿轮除了</a:t>
            </a:r>
            <a:r>
              <a:rPr lang="zh-CN" altLang="en-US" b="1" dirty="0">
                <a:latin typeface="楷体" pitchFamily="49" charset="-122"/>
                <a:ea typeface="楷体" pitchFamily="49" charset="-122"/>
              </a:rPr>
              <a:t>采用</a:t>
            </a:r>
            <a:r>
              <a:rPr lang="zh-CN" altLang="en-US" b="1" dirty="0" smtClean="0">
                <a:solidFill>
                  <a:schemeClr val="tx1"/>
                </a:solidFill>
                <a:latin typeface="楷体" pitchFamily="49" charset="-122"/>
                <a:ea typeface="楷体" pitchFamily="49" charset="-122"/>
              </a:rPr>
              <a:t>渐开线齿轮外，还有采用摆线齿形的摆线内啮合</a:t>
            </a:r>
            <a:r>
              <a:rPr lang="zh-CN" altLang="en-US" b="1" dirty="0" smtClean="0">
                <a:latin typeface="楷体" pitchFamily="49" charset="-122"/>
                <a:ea typeface="楷体" pitchFamily="49" charset="-122"/>
              </a:rPr>
              <a:t>齿轮泵。</a:t>
            </a:r>
            <a:endParaRPr lang="zh-CN" altLang="en-US" b="1" dirty="0">
              <a:latin typeface="楷体" pitchFamily="49" charset="-122"/>
              <a:ea typeface="楷体" pitchFamily="49" charset="-122"/>
            </a:endParaRPr>
          </a:p>
        </p:txBody>
      </p:sp>
    </p:spTree>
    <p:extLst>
      <p:ext uri="{BB962C8B-B14F-4D97-AF65-F5344CB8AC3E}">
        <p14:creationId xmlns:p14="http://schemas.microsoft.com/office/powerpoint/2010/main" val="18971546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1410" y="1700808"/>
            <a:ext cx="6702641" cy="1754326"/>
          </a:xfrm>
          <a:prstGeom prst="rect">
            <a:avLst/>
          </a:prstGeom>
        </p:spPr>
        <p:txBody>
          <a:bodyPr wrap="square">
            <a:spAutoFit/>
          </a:bodyPr>
          <a:lstStyle/>
          <a:p>
            <a:pPr>
              <a:lnSpc>
                <a:spcPct val="150000"/>
              </a:lnSpc>
              <a:spcBef>
                <a:spcPts val="0"/>
              </a:spcBef>
              <a:defRPr/>
            </a:pPr>
            <a:r>
              <a:rPr lang="en-US" altLang="zh-CN" b="1" dirty="0" smtClean="0">
                <a:latin typeface="楷体" pitchFamily="49" charset="-122"/>
                <a:ea typeface="楷体" pitchFamily="49" charset="-122"/>
              </a:rPr>
              <a:t>    ① </a:t>
            </a:r>
            <a:r>
              <a:rPr lang="zh-CN" altLang="en-US" b="1" dirty="0" smtClean="0">
                <a:latin typeface="楷体" pitchFamily="49" charset="-122"/>
                <a:ea typeface="楷体" pitchFamily="49" charset="-122"/>
              </a:rPr>
              <a:t>由于</a:t>
            </a:r>
            <a:r>
              <a:rPr lang="zh-CN" altLang="en-US" b="1" dirty="0">
                <a:latin typeface="楷体" pitchFamily="49" charset="-122"/>
                <a:ea typeface="楷体" pitchFamily="49" charset="-122"/>
              </a:rPr>
              <a:t>外啮合齿轮泵是定量泵，应根据系统所需的流量与原动机的转速来确定选择齿轮泵的排量，尽可能相符，以免不必要的功率损失</a:t>
            </a:r>
            <a:r>
              <a:rPr lang="zh-CN" altLang="en-US" b="1" dirty="0" smtClean="0">
                <a:latin typeface="楷体" pitchFamily="49" charset="-122"/>
                <a:ea typeface="楷体" pitchFamily="49" charset="-122"/>
              </a:rPr>
              <a:t>。</a:t>
            </a:r>
            <a:r>
              <a:rPr lang="en-US" altLang="zh-CN" b="1" dirty="0" smtClean="0">
                <a:latin typeface="楷体" pitchFamily="49" charset="-122"/>
                <a:ea typeface="楷体" pitchFamily="49" charset="-122"/>
              </a:rPr>
              <a:t>    </a:t>
            </a:r>
            <a:endParaRPr lang="zh-CN" altLang="en-US" b="1" dirty="0">
              <a:latin typeface="楷体" pitchFamily="49" charset="-122"/>
              <a:ea typeface="楷体" pitchFamily="49" charset="-122"/>
            </a:endParaRPr>
          </a:p>
        </p:txBody>
      </p:sp>
      <p:sp>
        <p:nvSpPr>
          <p:cNvPr id="4" name="灯片编号占位符 3"/>
          <p:cNvSpPr>
            <a:spLocks noGrp="1"/>
          </p:cNvSpPr>
          <p:nvPr>
            <p:ph type="sldNum" sz="quarter" idx="12"/>
          </p:nvPr>
        </p:nvSpPr>
        <p:spPr/>
        <p:txBody>
          <a:bodyPr/>
          <a:lstStyle/>
          <a:p>
            <a:pPr>
              <a:defRPr/>
            </a:pPr>
            <a:fld id="{E2A4752E-CB19-45D7-A50F-38579156723E}" type="slidenum">
              <a:rPr lang="en-US" altLang="zh-CN" smtClean="0"/>
              <a:pPr>
                <a:defRPr/>
              </a:pPr>
              <a:t>40</a:t>
            </a:fld>
            <a:endParaRPr lang="en-US" altLang="zh-CN"/>
          </a:p>
        </p:txBody>
      </p:sp>
      <p:sp>
        <p:nvSpPr>
          <p:cNvPr id="5" name="矩形 4"/>
          <p:cNvSpPr/>
          <p:nvPr/>
        </p:nvSpPr>
        <p:spPr>
          <a:xfrm>
            <a:off x="0" y="-28717"/>
            <a:ext cx="9144000" cy="10926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lnSpc>
                <a:spcPct val="125000"/>
              </a:lnSpc>
            </a:pPr>
            <a:endParaRPr lang="en-US" altLang="zh-CN" sz="1200" b="1" dirty="0">
              <a:latin typeface="楷体" pitchFamily="49" charset="-122"/>
              <a:ea typeface="楷体" pitchFamily="49" charset="-122"/>
            </a:endParaRPr>
          </a:p>
          <a:p>
            <a:pPr algn="ctr">
              <a:lnSpc>
                <a:spcPct val="125000"/>
              </a:lnSpc>
            </a:pPr>
            <a:r>
              <a:rPr lang="zh-CN" altLang="en-US" sz="2800" b="1" dirty="0" smtClean="0">
                <a:latin typeface="楷体" pitchFamily="49" charset="-122"/>
                <a:ea typeface="楷体" pitchFamily="49" charset="-122"/>
              </a:rPr>
              <a:t>使用外齿轮泵注意事项</a:t>
            </a:r>
            <a:endParaRPr lang="en-US" altLang="zh-CN" sz="2800" b="1" dirty="0" smtClean="0">
              <a:latin typeface="楷体" pitchFamily="49" charset="-122"/>
              <a:ea typeface="楷体" pitchFamily="49" charset="-122"/>
            </a:endParaRPr>
          </a:p>
          <a:p>
            <a:pPr algn="ctr">
              <a:lnSpc>
                <a:spcPct val="125000"/>
              </a:lnSpc>
            </a:pPr>
            <a:endParaRPr lang="zh-CN" altLang="en-US" sz="1200" dirty="0"/>
          </a:p>
        </p:txBody>
      </p:sp>
      <p:sp>
        <p:nvSpPr>
          <p:cNvPr id="6" name="矩形 5"/>
          <p:cNvSpPr/>
          <p:nvPr/>
        </p:nvSpPr>
        <p:spPr>
          <a:xfrm>
            <a:off x="1203797" y="4092052"/>
            <a:ext cx="6736405" cy="1754326"/>
          </a:xfrm>
          <a:prstGeom prst="rect">
            <a:avLst/>
          </a:prstGeom>
        </p:spPr>
        <p:txBody>
          <a:bodyPr wrap="square">
            <a:spAutoFit/>
          </a:bodyPr>
          <a:lstStyle/>
          <a:p>
            <a:pPr>
              <a:lnSpc>
                <a:spcPct val="150000"/>
              </a:lnSpc>
              <a:spcBef>
                <a:spcPts val="0"/>
              </a:spcBef>
              <a:defRPr/>
            </a:pPr>
            <a:r>
              <a:rPr lang="en-US" altLang="zh-CN" b="1" dirty="0" smtClean="0">
                <a:latin typeface="楷体" pitchFamily="49" charset="-122"/>
                <a:ea typeface="楷体" pitchFamily="49" charset="-122"/>
              </a:rPr>
              <a:t>   </a:t>
            </a:r>
            <a:r>
              <a:rPr lang="en-US" altLang="zh-CN" b="1" dirty="0" smtClean="0">
                <a:latin typeface="楷体"/>
                <a:ea typeface="楷体"/>
              </a:rPr>
              <a:t>② </a:t>
            </a:r>
            <a:r>
              <a:rPr lang="zh-CN" altLang="en-US" b="1" dirty="0" smtClean="0">
                <a:latin typeface="楷体" pitchFamily="49" charset="-122"/>
                <a:ea typeface="楷体" pitchFamily="49" charset="-122"/>
              </a:rPr>
              <a:t>根据</a:t>
            </a:r>
            <a:r>
              <a:rPr lang="zh-CN" altLang="en-US" b="1" dirty="0">
                <a:latin typeface="楷体" pitchFamily="49" charset="-122"/>
                <a:ea typeface="楷体" pitchFamily="49" charset="-122"/>
              </a:rPr>
              <a:t>原动机的转向来选择泵的转向，外啮合齿轮泵的转向一经确定是无法改变的，泵的转速应与原动机的转速范围相匹配</a:t>
            </a:r>
            <a:r>
              <a:rPr lang="zh-CN" altLang="en-US" b="1" dirty="0" smtClean="0">
                <a:latin typeface="楷体" pitchFamily="49" charset="-122"/>
                <a:ea typeface="楷体" pitchFamily="49" charset="-122"/>
              </a:rPr>
              <a:t>。</a:t>
            </a:r>
            <a:endParaRPr lang="zh-CN" altLang="en-US" b="1" dirty="0">
              <a:latin typeface="楷体" pitchFamily="49" charset="-122"/>
              <a:ea typeface="楷体" pitchFamily="49" charset="-122"/>
            </a:endParaRPr>
          </a:p>
        </p:txBody>
      </p:sp>
    </p:spTree>
    <p:extLst>
      <p:ext uri="{BB962C8B-B14F-4D97-AF65-F5344CB8AC3E}">
        <p14:creationId xmlns:p14="http://schemas.microsoft.com/office/powerpoint/2010/main" val="403754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60307" y="1844824"/>
            <a:ext cx="6408712" cy="1944216"/>
          </a:xfrm>
        </p:spPr>
        <p:txBody>
          <a:bodyPr/>
          <a:lstStyle/>
          <a:p>
            <a:pPr marL="0" indent="0">
              <a:lnSpc>
                <a:spcPct val="150000"/>
              </a:lnSpc>
              <a:spcBef>
                <a:spcPts val="1500"/>
              </a:spcBef>
              <a:buNone/>
              <a:defRPr/>
            </a:pPr>
            <a:r>
              <a:rPr lang="en-US" altLang="zh-CN" sz="2400" b="1" dirty="0" smtClean="0">
                <a:latin typeface="楷体" pitchFamily="49" charset="-122"/>
                <a:ea typeface="楷体" pitchFamily="49" charset="-122"/>
              </a:rPr>
              <a:t>   </a:t>
            </a:r>
            <a:r>
              <a:rPr lang="en-US" altLang="zh-CN" sz="2400" b="1" dirty="0" smtClean="0">
                <a:latin typeface="楷体"/>
                <a:ea typeface="楷体"/>
              </a:rPr>
              <a:t>③ </a:t>
            </a:r>
            <a:r>
              <a:rPr lang="zh-CN" altLang="en-US" sz="2400" b="1" dirty="0" smtClean="0">
                <a:latin typeface="楷体" pitchFamily="49" charset="-122"/>
                <a:ea typeface="楷体" pitchFamily="49" charset="-122"/>
              </a:rPr>
              <a:t>为了节省功率和合理使用，可采用多联泵来解决多个液压源的问题，或采用串联泵来达到所需要的压力。</a:t>
            </a:r>
            <a:r>
              <a:rPr lang="en-US" altLang="zh-CN" sz="2400" b="1" dirty="0" smtClean="0">
                <a:latin typeface="楷体" pitchFamily="49" charset="-122"/>
                <a:ea typeface="楷体" pitchFamily="49" charset="-122"/>
              </a:rPr>
              <a:t> </a:t>
            </a:r>
          </a:p>
        </p:txBody>
      </p:sp>
      <p:sp>
        <p:nvSpPr>
          <p:cNvPr id="2" name="灯片编号占位符 1"/>
          <p:cNvSpPr>
            <a:spLocks noGrp="1"/>
          </p:cNvSpPr>
          <p:nvPr>
            <p:ph type="sldNum" sz="quarter" idx="12"/>
          </p:nvPr>
        </p:nvSpPr>
        <p:spPr/>
        <p:txBody>
          <a:bodyPr/>
          <a:lstStyle/>
          <a:p>
            <a:pPr>
              <a:defRPr/>
            </a:pPr>
            <a:fld id="{703631EF-C53C-446D-9814-6BF818FDD70E}" type="slidenum">
              <a:rPr lang="en-US" altLang="zh-CN" smtClean="0"/>
              <a:pPr>
                <a:defRPr/>
              </a:pPr>
              <a:t>41</a:t>
            </a:fld>
            <a:endParaRPr lang="en-US" altLang="zh-CN"/>
          </a:p>
        </p:txBody>
      </p:sp>
      <p:sp>
        <p:nvSpPr>
          <p:cNvPr id="4" name="内容占位符 2"/>
          <p:cNvSpPr txBox="1">
            <a:spLocks/>
          </p:cNvSpPr>
          <p:nvPr/>
        </p:nvSpPr>
        <p:spPr bwMode="auto">
          <a:xfrm>
            <a:off x="1432315" y="4005064"/>
            <a:ext cx="6264696"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nSpc>
                <a:spcPct val="150000"/>
              </a:lnSpc>
              <a:spcBef>
                <a:spcPts val="1500"/>
              </a:spcBef>
              <a:buFont typeface="Wingdings 2" pitchFamily="18" charset="2"/>
              <a:buNone/>
              <a:defRPr/>
            </a:pPr>
            <a:r>
              <a:rPr kumimoji="0" lang="en-US" altLang="zh-CN" sz="2400" b="1" dirty="0" smtClean="0">
                <a:latin typeface="楷体"/>
                <a:ea typeface="楷体"/>
              </a:rPr>
              <a:t>    ④ </a:t>
            </a:r>
            <a:r>
              <a:rPr kumimoji="0" lang="zh-CN" altLang="en-US" sz="2400" b="1" dirty="0" smtClean="0">
                <a:latin typeface="楷体" pitchFamily="49" charset="-122"/>
                <a:ea typeface="楷体" pitchFamily="49" charset="-122"/>
              </a:rPr>
              <a:t>齿轮泵通常被用于工作环境比较恶劣的低压、中压系统中</a:t>
            </a:r>
            <a:r>
              <a:rPr kumimoji="0" lang="zh-CN" altLang="en-US" sz="2400" b="1" dirty="0" smtClean="0">
                <a:solidFill>
                  <a:srgbClr val="002060"/>
                </a:solidFill>
                <a:latin typeface="+mn-ea"/>
              </a:rPr>
              <a:t>。</a:t>
            </a:r>
            <a:endParaRPr kumimoji="0" lang="zh-CN" altLang="en-US" sz="2400" b="1" dirty="0" smtClean="0">
              <a:latin typeface="+mn-ea"/>
            </a:endParaRPr>
          </a:p>
          <a:p>
            <a:pPr marL="0" indent="0">
              <a:lnSpc>
                <a:spcPct val="125000"/>
              </a:lnSpc>
              <a:spcBef>
                <a:spcPts val="0"/>
              </a:spcBef>
              <a:buFont typeface="Wingdings 2" pitchFamily="18" charset="2"/>
              <a:buNone/>
              <a:defRPr/>
            </a:pPr>
            <a:endParaRPr kumimoji="0" lang="en-US" altLang="zh-CN" sz="2400" b="1" dirty="0" smtClean="0">
              <a:latin typeface="楷体" pitchFamily="49" charset="-122"/>
              <a:ea typeface="楷体" pitchFamily="49" charset="-122"/>
            </a:endParaRPr>
          </a:p>
        </p:txBody>
      </p:sp>
    </p:spTree>
    <p:extLst>
      <p:ext uri="{BB962C8B-B14F-4D97-AF65-F5344CB8AC3E}">
        <p14:creationId xmlns:p14="http://schemas.microsoft.com/office/powerpoint/2010/main" val="258943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940152" y="4934054"/>
            <a:ext cx="2744887" cy="178510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5000"/>
              </a:lnSpc>
              <a:spcBef>
                <a:spcPts val="2500"/>
              </a:spcBef>
            </a:pPr>
            <a:r>
              <a:rPr lang="zh-CN" altLang="en-US" b="1" dirty="0" smtClean="0">
                <a:latin typeface="楷体" pitchFamily="49" charset="-122"/>
                <a:ea typeface="楷体" pitchFamily="49" charset="-122"/>
              </a:rPr>
              <a:t>外啮合齿轮泵存在的问题及解决方法</a:t>
            </a:r>
            <a:endParaRPr lang="en-US" altLang="zh-CN" b="1" dirty="0" smtClean="0">
              <a:latin typeface="楷体" pitchFamily="49" charset="-122"/>
              <a:ea typeface="楷体" pitchFamily="49" charset="-122"/>
            </a:endParaRPr>
          </a:p>
          <a:p>
            <a:pPr algn="ctr">
              <a:lnSpc>
                <a:spcPct val="125000"/>
              </a:lnSpc>
              <a:spcBef>
                <a:spcPts val="0"/>
              </a:spcBef>
            </a:pPr>
            <a:r>
              <a:rPr lang="zh-CN" altLang="en-US" sz="2000" b="1" dirty="0" smtClean="0">
                <a:solidFill>
                  <a:srgbClr val="FF0000"/>
                </a:solidFill>
                <a:latin typeface="楷体" pitchFamily="49" charset="-122"/>
                <a:ea typeface="楷体" pitchFamily="49" charset="-122"/>
              </a:rPr>
              <a:t>泄漏、困油</a:t>
            </a:r>
            <a:endParaRPr lang="en-US" altLang="zh-CN" sz="2000" b="1" dirty="0" smtClean="0">
              <a:solidFill>
                <a:srgbClr val="FF0000"/>
              </a:solidFill>
              <a:latin typeface="楷体" pitchFamily="49" charset="-122"/>
              <a:ea typeface="楷体" pitchFamily="49" charset="-122"/>
            </a:endParaRPr>
          </a:p>
          <a:p>
            <a:pPr algn="ctr">
              <a:lnSpc>
                <a:spcPct val="125000"/>
              </a:lnSpc>
              <a:spcBef>
                <a:spcPts val="0"/>
              </a:spcBef>
            </a:pPr>
            <a:r>
              <a:rPr lang="zh-CN" altLang="en-US" sz="2000" b="1" dirty="0" smtClean="0">
                <a:solidFill>
                  <a:srgbClr val="FF0000"/>
                </a:solidFill>
                <a:latin typeface="楷体" pitchFamily="49" charset="-122"/>
                <a:ea typeface="楷体" pitchFamily="49" charset="-122"/>
              </a:rPr>
              <a:t>径向力不平衡</a:t>
            </a:r>
            <a:endParaRPr lang="zh-CN" altLang="en-US" sz="2000" b="1" dirty="0">
              <a:solidFill>
                <a:srgbClr val="FF0000"/>
              </a:solidFill>
              <a:latin typeface="楷体" pitchFamily="49" charset="-122"/>
              <a:ea typeface="楷体" pitchFamily="49" charset="-122"/>
            </a:endParaRPr>
          </a:p>
        </p:txBody>
      </p:sp>
      <p:sp>
        <p:nvSpPr>
          <p:cNvPr id="3" name="矩形 2"/>
          <p:cNvSpPr/>
          <p:nvPr/>
        </p:nvSpPr>
        <p:spPr>
          <a:xfrm>
            <a:off x="251520" y="4914818"/>
            <a:ext cx="2479974" cy="178510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25000"/>
              </a:lnSpc>
              <a:spcBef>
                <a:spcPts val="0"/>
              </a:spcBef>
            </a:pPr>
            <a:r>
              <a:rPr lang="zh-CN" altLang="en-US" b="1" dirty="0" smtClean="0">
                <a:latin typeface="楷体" pitchFamily="49" charset="-122"/>
                <a:ea typeface="楷体" pitchFamily="49" charset="-122"/>
              </a:rPr>
              <a:t>外</a:t>
            </a:r>
            <a:r>
              <a:rPr lang="zh-CN" altLang="en-US" b="1" dirty="0">
                <a:latin typeface="楷体" pitchFamily="49" charset="-122"/>
                <a:ea typeface="楷体" pitchFamily="49" charset="-122"/>
              </a:rPr>
              <a:t>啮合齿轮泵的结构及工作原理</a:t>
            </a:r>
            <a:endParaRPr lang="en-US" altLang="zh-CN" b="1" dirty="0">
              <a:latin typeface="楷体" pitchFamily="49" charset="-122"/>
              <a:ea typeface="楷体" pitchFamily="49" charset="-122"/>
            </a:endParaRPr>
          </a:p>
          <a:p>
            <a:pPr algn="ctr">
              <a:lnSpc>
                <a:spcPct val="125000"/>
              </a:lnSpc>
              <a:spcBef>
                <a:spcPts val="0"/>
              </a:spcBef>
            </a:pPr>
            <a:r>
              <a:rPr lang="zh-CN" altLang="en-US" sz="2000" b="1" dirty="0">
                <a:solidFill>
                  <a:srgbClr val="FF0000"/>
                </a:solidFill>
                <a:latin typeface="楷体" pitchFamily="49" charset="-122"/>
                <a:ea typeface="楷体" pitchFamily="49" charset="-122"/>
              </a:rPr>
              <a:t>进入啮合压</a:t>
            </a:r>
            <a:r>
              <a:rPr lang="zh-CN" altLang="en-US" sz="2000" b="1" dirty="0" smtClean="0">
                <a:solidFill>
                  <a:srgbClr val="FF0000"/>
                </a:solidFill>
                <a:latin typeface="楷体" pitchFamily="49" charset="-122"/>
                <a:ea typeface="楷体" pitchFamily="49" charset="-122"/>
              </a:rPr>
              <a:t>油</a:t>
            </a:r>
            <a:endParaRPr lang="en-US" altLang="zh-CN" sz="2000" b="1" dirty="0" smtClean="0">
              <a:solidFill>
                <a:srgbClr val="FF0000"/>
              </a:solidFill>
              <a:latin typeface="楷体" pitchFamily="49" charset="-122"/>
              <a:ea typeface="楷体" pitchFamily="49" charset="-122"/>
            </a:endParaRPr>
          </a:p>
          <a:p>
            <a:pPr algn="ctr">
              <a:lnSpc>
                <a:spcPct val="125000"/>
              </a:lnSpc>
              <a:spcBef>
                <a:spcPts val="0"/>
              </a:spcBef>
            </a:pPr>
            <a:r>
              <a:rPr lang="zh-CN" altLang="en-US" sz="2000" b="1" dirty="0" smtClean="0">
                <a:solidFill>
                  <a:srgbClr val="FF0000"/>
                </a:solidFill>
                <a:latin typeface="楷体" pitchFamily="49" charset="-122"/>
                <a:ea typeface="楷体" pitchFamily="49" charset="-122"/>
              </a:rPr>
              <a:t>脱离</a:t>
            </a:r>
            <a:r>
              <a:rPr lang="zh-CN" altLang="en-US" sz="2000" b="1" dirty="0">
                <a:solidFill>
                  <a:srgbClr val="FF0000"/>
                </a:solidFill>
                <a:latin typeface="楷体" pitchFamily="49" charset="-122"/>
                <a:ea typeface="楷体" pitchFamily="49" charset="-122"/>
              </a:rPr>
              <a:t>啮合吸油</a:t>
            </a:r>
            <a:endParaRPr lang="en-US" altLang="zh-CN" sz="2000" b="1" dirty="0">
              <a:solidFill>
                <a:srgbClr val="FF0000"/>
              </a:solidFill>
              <a:latin typeface="楷体" pitchFamily="49" charset="-122"/>
              <a:ea typeface="楷体" pitchFamily="49" charset="-122"/>
            </a:endParaRPr>
          </a:p>
        </p:txBody>
      </p:sp>
      <p:sp>
        <p:nvSpPr>
          <p:cNvPr id="6" name="矩形 5"/>
          <p:cNvSpPr/>
          <p:nvPr/>
        </p:nvSpPr>
        <p:spPr>
          <a:xfrm>
            <a:off x="2997027" y="4914818"/>
            <a:ext cx="2600871" cy="182357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lnSpc>
                <a:spcPct val="125000"/>
              </a:lnSpc>
              <a:spcBef>
                <a:spcPts val="0"/>
              </a:spcBef>
            </a:pPr>
            <a:r>
              <a:rPr lang="zh-CN" altLang="en-US" b="1" dirty="0" smtClean="0">
                <a:latin typeface="楷体" pitchFamily="49" charset="-122"/>
                <a:ea typeface="楷体" pitchFamily="49" charset="-122"/>
              </a:rPr>
              <a:t>外</a:t>
            </a:r>
            <a:r>
              <a:rPr lang="zh-CN" altLang="en-US" b="1" dirty="0">
                <a:latin typeface="楷体" pitchFamily="49" charset="-122"/>
                <a:ea typeface="楷体" pitchFamily="49" charset="-122"/>
              </a:rPr>
              <a:t>啮合</a:t>
            </a:r>
            <a:r>
              <a:rPr lang="zh-CN" altLang="en-US" b="1" dirty="0" smtClean="0">
                <a:latin typeface="楷体" pitchFamily="49" charset="-122"/>
                <a:ea typeface="楷体" pitchFamily="49" charset="-122"/>
              </a:rPr>
              <a:t>齿轮泵</a:t>
            </a:r>
            <a:endParaRPr lang="en-US" altLang="zh-CN" b="1" dirty="0" smtClean="0">
              <a:latin typeface="楷体" pitchFamily="49" charset="-122"/>
              <a:ea typeface="楷体" pitchFamily="49" charset="-122"/>
            </a:endParaRPr>
          </a:p>
          <a:p>
            <a:pPr algn="ctr">
              <a:lnSpc>
                <a:spcPct val="125000"/>
              </a:lnSpc>
              <a:spcBef>
                <a:spcPts val="0"/>
              </a:spcBef>
            </a:pPr>
            <a:r>
              <a:rPr lang="zh-CN" altLang="en-US" b="1" dirty="0" smtClean="0">
                <a:latin typeface="楷体" pitchFamily="49" charset="-122"/>
                <a:ea typeface="楷体" pitchFamily="49" charset="-122"/>
              </a:rPr>
              <a:t>排量</a:t>
            </a:r>
            <a:r>
              <a:rPr lang="zh-CN" altLang="en-US" b="1" dirty="0">
                <a:latin typeface="楷体" pitchFamily="49" charset="-122"/>
                <a:ea typeface="楷体" pitchFamily="49" charset="-122"/>
              </a:rPr>
              <a:t>计算方法</a:t>
            </a:r>
            <a:endParaRPr lang="en-US" altLang="zh-CN" b="1" dirty="0">
              <a:latin typeface="楷体" pitchFamily="49" charset="-122"/>
              <a:ea typeface="楷体" pitchFamily="49" charset="-122"/>
            </a:endParaRPr>
          </a:p>
          <a:p>
            <a:pPr algn="ctr">
              <a:lnSpc>
                <a:spcPct val="125000"/>
              </a:lnSpc>
              <a:spcBef>
                <a:spcPts val="0"/>
              </a:spcBef>
            </a:pPr>
            <a:r>
              <a:rPr lang="en-US" altLang="zh-CN" b="1" dirty="0">
                <a:solidFill>
                  <a:srgbClr val="FF0000"/>
                </a:solidFill>
                <a:latin typeface="Times New Roman" pitchFamily="18" charset="0"/>
                <a:ea typeface="楷体" pitchFamily="49" charset="-122"/>
                <a:cs typeface="Times New Roman" pitchFamily="18" charset="0"/>
              </a:rPr>
              <a:t>V = 6.66 z m</a:t>
            </a:r>
            <a:r>
              <a:rPr lang="en-US" altLang="zh-CN" b="1" baseline="30000" dirty="0">
                <a:solidFill>
                  <a:srgbClr val="FF0000"/>
                </a:solidFill>
                <a:latin typeface="Times New Roman" pitchFamily="18" charset="0"/>
                <a:ea typeface="楷体" pitchFamily="49" charset="-122"/>
                <a:cs typeface="Times New Roman" pitchFamily="18" charset="0"/>
              </a:rPr>
              <a:t>2</a:t>
            </a:r>
            <a:r>
              <a:rPr lang="en-US" altLang="zh-CN" b="1" dirty="0">
                <a:solidFill>
                  <a:srgbClr val="FF0000"/>
                </a:solidFill>
                <a:latin typeface="Times New Roman" pitchFamily="18" charset="0"/>
                <a:ea typeface="楷体" pitchFamily="49" charset="-122"/>
                <a:cs typeface="Times New Roman" pitchFamily="18" charset="0"/>
              </a:rPr>
              <a:t>B</a:t>
            </a:r>
          </a:p>
          <a:p>
            <a:pPr algn="ctr">
              <a:lnSpc>
                <a:spcPct val="125000"/>
              </a:lnSpc>
              <a:spcBef>
                <a:spcPts val="0"/>
              </a:spcBef>
            </a:pPr>
            <a:r>
              <a:rPr lang="zh-CN" altLang="en-US" sz="1800" b="1" dirty="0" smtClean="0">
                <a:solidFill>
                  <a:srgbClr val="FF0000"/>
                </a:solidFill>
                <a:latin typeface="Times New Roman" pitchFamily="18" charset="0"/>
                <a:ea typeface="楷体" pitchFamily="49" charset="-122"/>
                <a:cs typeface="Times New Roman" pitchFamily="18" charset="0"/>
              </a:rPr>
              <a:t>齿轮</a:t>
            </a:r>
            <a:r>
              <a:rPr lang="zh-CN" altLang="en-US" sz="1800" b="1" dirty="0">
                <a:solidFill>
                  <a:srgbClr val="FF0000"/>
                </a:solidFill>
                <a:latin typeface="Times New Roman" pitchFamily="18" charset="0"/>
                <a:ea typeface="楷体" pitchFamily="49" charset="-122"/>
                <a:cs typeface="Times New Roman" pitchFamily="18" charset="0"/>
              </a:rPr>
              <a:t>齿数、模数、</a:t>
            </a:r>
            <a:r>
              <a:rPr lang="zh-CN" altLang="en-US" sz="1800" b="1" dirty="0" smtClean="0">
                <a:solidFill>
                  <a:srgbClr val="FF0000"/>
                </a:solidFill>
                <a:latin typeface="Times New Roman" pitchFamily="18" charset="0"/>
                <a:ea typeface="楷体" pitchFamily="49" charset="-122"/>
                <a:cs typeface="Times New Roman" pitchFamily="18" charset="0"/>
              </a:rPr>
              <a:t>齿宽</a:t>
            </a:r>
            <a:endParaRPr lang="en-US" altLang="zh-CN" sz="1800" b="1" dirty="0">
              <a:solidFill>
                <a:srgbClr val="FF0000"/>
              </a:solidFill>
              <a:latin typeface="楷体" pitchFamily="49" charset="-122"/>
              <a:ea typeface="楷体" pitchFamily="49" charset="-122"/>
            </a:endParaRPr>
          </a:p>
        </p:txBody>
      </p:sp>
      <p:sp>
        <p:nvSpPr>
          <p:cNvPr id="4" name="灯片编号占位符 3"/>
          <p:cNvSpPr>
            <a:spLocks noGrp="1"/>
          </p:cNvSpPr>
          <p:nvPr>
            <p:ph type="sldNum" sz="quarter" idx="12"/>
          </p:nvPr>
        </p:nvSpPr>
        <p:spPr/>
        <p:txBody>
          <a:bodyPr/>
          <a:lstStyle/>
          <a:p>
            <a:pPr>
              <a:defRPr/>
            </a:pPr>
            <a:fld id="{E2A4752E-CB19-45D7-A50F-38579156723E}" type="slidenum">
              <a:rPr lang="en-US" altLang="zh-CN" smtClean="0"/>
              <a:pPr>
                <a:defRPr/>
              </a:pPr>
              <a:t>42</a:t>
            </a:fld>
            <a:endParaRPr lang="en-US" altLang="zh-CN"/>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484784"/>
            <a:ext cx="2734307" cy="3092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wangqiang\Desktop\QQ截图201509051013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389" y="1484784"/>
            <a:ext cx="3500504" cy="309247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0" y="-27296"/>
            <a:ext cx="9144000" cy="1052736"/>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pPr marL="0" lvl="1" algn="ctr">
              <a:spcBef>
                <a:spcPts val="0"/>
              </a:spcBef>
              <a:defRPr/>
            </a:pPr>
            <a:endParaRPr lang="en-US" altLang="zh-CN" sz="1600" b="1" dirty="0" smtClean="0">
              <a:latin typeface="楷体" pitchFamily="49" charset="-122"/>
              <a:ea typeface="楷体" pitchFamily="49" charset="-122"/>
            </a:endParaRPr>
          </a:p>
          <a:p>
            <a:pPr marL="0" lvl="1" algn="ctr">
              <a:spcBef>
                <a:spcPts val="0"/>
              </a:spcBef>
              <a:defRPr/>
            </a:pPr>
            <a:r>
              <a:rPr lang="zh-CN" altLang="en-US" sz="2800" b="1" dirty="0" smtClean="0">
                <a:latin typeface="楷体" pitchFamily="49" charset="-122"/>
                <a:ea typeface="楷体" pitchFamily="49" charset="-122"/>
              </a:rPr>
              <a:t>外</a:t>
            </a:r>
            <a:r>
              <a:rPr lang="zh-CN" altLang="en-US" sz="2800" b="1" dirty="0">
                <a:latin typeface="楷体" pitchFamily="49" charset="-122"/>
                <a:ea typeface="楷体" pitchFamily="49" charset="-122"/>
              </a:rPr>
              <a:t>啮合齿轮泵小结</a:t>
            </a:r>
          </a:p>
          <a:p>
            <a:pPr marL="0" lvl="1" algn="ctr" eaLnBrk="1" hangingPunct="1">
              <a:lnSpc>
                <a:spcPct val="150000"/>
              </a:lnSpc>
              <a:spcBef>
                <a:spcPts val="0"/>
              </a:spcBef>
              <a:buFont typeface="Wingdings" pitchFamily="2" charset="2"/>
              <a:buNone/>
              <a:defRPr/>
            </a:pPr>
            <a:endParaRPr lang="zh-CN" altLang="en-US" sz="1400" b="1" dirty="0">
              <a:latin typeface="楷体" pitchFamily="49" charset="-122"/>
              <a:ea typeface="楷体" pitchFamily="49" charset="-122"/>
            </a:endParaRPr>
          </a:p>
        </p:txBody>
      </p:sp>
    </p:spTree>
    <p:extLst>
      <p:ext uri="{BB962C8B-B14F-4D97-AF65-F5344CB8AC3E}">
        <p14:creationId xmlns:p14="http://schemas.microsoft.com/office/powerpoint/2010/main" val="31674013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43</a:t>
            </a:fld>
            <a:endParaRPr lang="en-US" altLang="zh-CN"/>
          </a:p>
        </p:txBody>
      </p:sp>
    </p:spTree>
    <p:controls>
      <mc:AlternateContent xmlns:mc="http://schemas.openxmlformats.org/markup-compatibility/2006">
        <mc:Choice xmlns:v="urn:schemas-microsoft-com:vml" Requires="v">
          <p:control spid="6160" name="ShockwaveFlash1" r:id="rId2" imgW="9144000" imgH="6829560"/>
        </mc:Choice>
        <mc:Fallback>
          <p:control name="ShockwaveFlash1" r:id="rId2" imgW="9144000" imgH="6829560">
            <p:pic>
              <p:nvPicPr>
                <p:cNvPr id="3" name="ShockwaveFlash1"/>
                <p:cNvPicPr>
                  <a:picLocks/>
                </p:cNvPicPr>
                <p:nvPr/>
              </p:nvPicPr>
              <p:blipFill>
                <a:blip r:embed="rId4"/>
                <a:stretch>
                  <a:fillRect/>
                </a:stretch>
              </p:blipFill>
              <p:spPr>
                <a:xfrm>
                  <a:off x="4014" y="0"/>
                  <a:ext cx="9144000" cy="6828722"/>
                </a:xfrm>
                <a:prstGeom prst="rect">
                  <a:avLst/>
                </a:prstGeom>
              </p:spPr>
            </p:pic>
          </p:control>
        </mc:Fallback>
      </mc:AlternateContent>
    </p:controls>
    <p:extLst>
      <p:ext uri="{BB962C8B-B14F-4D97-AF65-F5344CB8AC3E}">
        <p14:creationId xmlns:p14="http://schemas.microsoft.com/office/powerpoint/2010/main" val="1464845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7132" cy="544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5</a:t>
            </a:fld>
            <a:endParaRPr lang="en-US" altLang="zh-CN"/>
          </a:p>
        </p:txBody>
      </p:sp>
      <p:sp>
        <p:nvSpPr>
          <p:cNvPr id="3" name="矩形 2"/>
          <p:cNvSpPr/>
          <p:nvPr/>
        </p:nvSpPr>
        <p:spPr>
          <a:xfrm>
            <a:off x="6566" y="5692251"/>
            <a:ext cx="9137434" cy="111376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50000"/>
              </a:lnSpc>
              <a:spcBef>
                <a:spcPts val="0"/>
              </a:spcBef>
              <a:buClr>
                <a:schemeClr val="folHlink"/>
              </a:buClr>
              <a:buSzPct val="60000"/>
            </a:pPr>
            <a:r>
              <a:rPr lang="zh-CN" altLang="en-US" b="1" dirty="0" smtClean="0">
                <a:solidFill>
                  <a:srgbClr val="FF0000"/>
                </a:solidFill>
                <a:latin typeface="楷体" pitchFamily="49" charset="-122"/>
                <a:ea typeface="楷体" pitchFamily="49" charset="-122"/>
              </a:rPr>
              <a:t>    外</a:t>
            </a:r>
            <a:r>
              <a:rPr lang="zh-CN" altLang="en-US" b="1" dirty="0">
                <a:solidFill>
                  <a:srgbClr val="FF0000"/>
                </a:solidFill>
                <a:latin typeface="楷体" pitchFamily="49" charset="-122"/>
                <a:ea typeface="楷体" pitchFamily="49" charset="-122"/>
              </a:rPr>
              <a:t>啮合齿轮泵</a:t>
            </a:r>
            <a:r>
              <a:rPr lang="zh-CN" altLang="en-US" b="1" dirty="0">
                <a:latin typeface="楷体" pitchFamily="49" charset="-122"/>
                <a:ea typeface="楷体" pitchFamily="49" charset="-122"/>
              </a:rPr>
              <a:t>一般采用一对相同的渐开线齿轮，特殊情况下也可使用圆弧齿形的齿轮</a:t>
            </a:r>
            <a:r>
              <a:rPr lang="zh-CN" altLang="en-US" b="1" dirty="0" smtClean="0">
                <a:latin typeface="楷体" pitchFamily="49" charset="-122"/>
                <a:ea typeface="楷体" pitchFamily="49" charset="-122"/>
              </a:rPr>
              <a:t>。</a:t>
            </a:r>
            <a:r>
              <a:rPr lang="zh-CN" altLang="en-US" b="1" dirty="0">
                <a:latin typeface="楷体" pitchFamily="49" charset="-122"/>
                <a:ea typeface="楷体" pitchFamily="49" charset="-122"/>
              </a:rPr>
              <a:t>外啮合齿轮泵是使用量最大的泵类</a:t>
            </a:r>
            <a:r>
              <a:rPr lang="zh-CN" altLang="en-US" b="1" dirty="0" smtClean="0">
                <a:latin typeface="楷体" pitchFamily="49" charset="-122"/>
                <a:ea typeface="楷体" pitchFamily="49" charset="-122"/>
              </a:rPr>
              <a:t>元件。</a:t>
            </a:r>
            <a:endParaRPr lang="zh-CN" altLang="en-US" b="1" dirty="0">
              <a:latin typeface="楷体" pitchFamily="49" charset="-122"/>
              <a:ea typeface="楷体" pitchFamily="49" charset="-122"/>
            </a:endParaRPr>
          </a:p>
        </p:txBody>
      </p:sp>
    </p:spTree>
    <p:extLst>
      <p:ext uri="{BB962C8B-B14F-4D97-AF65-F5344CB8AC3E}">
        <p14:creationId xmlns:p14="http://schemas.microsoft.com/office/powerpoint/2010/main" val="2781516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75656" y="1628800"/>
            <a:ext cx="3611886" cy="523220"/>
          </a:xfrm>
          <a:prstGeom prst="rect">
            <a:avLst/>
          </a:prstGeom>
        </p:spPr>
        <p:txBody>
          <a:bodyPr wrap="none">
            <a:spAutoFit/>
          </a:bodyPr>
          <a:lstStyle/>
          <a:p>
            <a:r>
              <a:rPr lang="en-US" altLang="zh-CN" sz="2800" b="1" dirty="0" smtClean="0">
                <a:latin typeface="楷体" pitchFamily="49" charset="-122"/>
                <a:ea typeface="楷体" pitchFamily="49" charset="-122"/>
              </a:rPr>
              <a:t>2</a:t>
            </a:r>
            <a:r>
              <a:rPr lang="zh-CN" altLang="en-US" sz="2800" b="1" dirty="0" smtClean="0">
                <a:latin typeface="楷体" pitchFamily="49" charset="-122"/>
                <a:ea typeface="楷体" pitchFamily="49" charset="-122"/>
              </a:rPr>
              <a:t>、外</a:t>
            </a:r>
            <a:r>
              <a:rPr lang="zh-CN" altLang="en-US" sz="2800" b="1" dirty="0">
                <a:latin typeface="楷体" pitchFamily="49" charset="-122"/>
                <a:ea typeface="楷体" pitchFamily="49" charset="-122"/>
              </a:rPr>
              <a:t>啮合</a:t>
            </a:r>
            <a:r>
              <a:rPr lang="zh-CN" altLang="en-US" sz="2800" b="1" dirty="0" smtClean="0">
                <a:latin typeface="楷体" pitchFamily="49" charset="-122"/>
                <a:ea typeface="楷体" pitchFamily="49" charset="-122"/>
              </a:rPr>
              <a:t>齿轮泵结构</a:t>
            </a:r>
            <a:endParaRPr lang="zh-CN" alt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924944"/>
            <a:ext cx="5528342" cy="328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6</a:t>
            </a:fld>
            <a:endParaRPr lang="en-US" altLang="zh-CN"/>
          </a:p>
        </p:txBody>
      </p:sp>
    </p:spTree>
    <p:extLst>
      <p:ext uri="{BB962C8B-B14F-4D97-AF65-F5344CB8AC3E}">
        <p14:creationId xmlns:p14="http://schemas.microsoft.com/office/powerpoint/2010/main" val="5403497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4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796008" y="6125517"/>
            <a:ext cx="7128792" cy="46166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altLang="zh-CN" b="1" dirty="0" smtClean="0">
                <a:latin typeface="楷体" panose="02010609060101010101" pitchFamily="49" charset="-122"/>
                <a:ea typeface="楷体" panose="02010609060101010101" pitchFamily="49" charset="-122"/>
              </a:rPr>
              <a:t>① </a:t>
            </a:r>
            <a:r>
              <a:rPr lang="zh-CN" altLang="en-US" b="1" dirty="0" smtClean="0">
                <a:latin typeface="楷体" pitchFamily="49" charset="-122"/>
                <a:ea typeface="楷体" pitchFamily="49" charset="-122"/>
              </a:rPr>
              <a:t>外</a:t>
            </a:r>
            <a:r>
              <a:rPr lang="zh-CN" altLang="en-US" b="1" dirty="0">
                <a:latin typeface="楷体" pitchFamily="49" charset="-122"/>
                <a:ea typeface="楷体" pitchFamily="49" charset="-122"/>
              </a:rPr>
              <a:t>啮合</a:t>
            </a:r>
            <a:r>
              <a:rPr lang="zh-CN" altLang="en-US" b="1" dirty="0" smtClean="0">
                <a:latin typeface="楷体" pitchFamily="49" charset="-122"/>
                <a:ea typeface="楷体" pitchFamily="49" charset="-122"/>
              </a:rPr>
              <a:t>齿轮泵是</a:t>
            </a:r>
            <a:r>
              <a:rPr lang="zh-CN" altLang="en-US" b="1" dirty="0">
                <a:latin typeface="楷体" pitchFamily="49" charset="-122"/>
                <a:ea typeface="楷体" pitchFamily="49" charset="-122"/>
              </a:rPr>
              <a:t>三片式结构</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前、后端盖和泵体</a:t>
            </a:r>
            <a:r>
              <a:rPr lang="zh-CN" altLang="en-US" b="1" dirty="0" smtClean="0">
                <a:latin typeface="楷体" pitchFamily="49" charset="-122"/>
                <a:ea typeface="楷体" pitchFamily="49" charset="-122"/>
              </a:rPr>
              <a:t>）</a:t>
            </a:r>
            <a:endParaRPr lang="zh-CN" altLang="en-US" dirty="0"/>
          </a:p>
        </p:txBody>
      </p:sp>
      <p:sp>
        <p:nvSpPr>
          <p:cNvPr id="3" name="灯片编号占位符 2"/>
          <p:cNvSpPr>
            <a:spLocks noGrp="1"/>
          </p:cNvSpPr>
          <p:nvPr>
            <p:ph type="sldNum" sz="quarter" idx="12"/>
          </p:nvPr>
        </p:nvSpPr>
        <p:spPr/>
        <p:txBody>
          <a:bodyPr/>
          <a:lstStyle/>
          <a:p>
            <a:pPr>
              <a:defRPr/>
            </a:pPr>
            <a:fld id="{E2A4752E-CB19-45D7-A50F-38579156723E}" type="slidenum">
              <a:rPr lang="en-US" altLang="zh-CN" smtClean="0"/>
              <a:pPr>
                <a:defRPr/>
              </a:pPr>
              <a:t>7</a:t>
            </a:fld>
            <a:endParaRPr lang="en-US" altLang="zh-CN"/>
          </a:p>
        </p:txBody>
      </p:sp>
    </p:spTree>
    <p:extLst>
      <p:ext uri="{BB962C8B-B14F-4D97-AF65-F5344CB8AC3E}">
        <p14:creationId xmlns:p14="http://schemas.microsoft.com/office/powerpoint/2010/main" val="1274719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84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0" y="5842337"/>
            <a:ext cx="9144000"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25000"/>
              </a:lnSpc>
              <a:defRPr/>
            </a:pPr>
            <a:r>
              <a:rPr lang="en-US" altLang="zh-CN" b="1" dirty="0" smtClean="0">
                <a:latin typeface="楷体" panose="02010609060101010101" pitchFamily="49" charset="-122"/>
                <a:ea typeface="楷体" panose="02010609060101010101" pitchFamily="49" charset="-122"/>
              </a:rPr>
              <a:t>    ② </a:t>
            </a:r>
            <a:r>
              <a:rPr lang="zh-CN" altLang="en-US" b="1" dirty="0" smtClean="0">
                <a:latin typeface="楷体" pitchFamily="49" charset="-122"/>
                <a:ea typeface="楷体" pitchFamily="49" charset="-122"/>
              </a:rPr>
              <a:t>泵</a:t>
            </a:r>
            <a:r>
              <a:rPr lang="zh-CN" altLang="en-US" b="1" dirty="0">
                <a:latin typeface="楷体" pitchFamily="49" charset="-122"/>
                <a:ea typeface="楷体" pitchFamily="49" charset="-122"/>
              </a:rPr>
              <a:t>体内装有一对几何参数相同互相啮合的齿轮，齿轮宽度和泵体接近，两齿轮分别用轴承支承在前后端盖中。</a:t>
            </a:r>
            <a:endParaRPr lang="en-US" altLang="zh-CN" b="1" dirty="0">
              <a:latin typeface="楷体" pitchFamily="49" charset="-122"/>
              <a:ea typeface="楷体" pitchFamily="49" charset="-122"/>
            </a:endParaRPr>
          </a:p>
        </p:txBody>
      </p:sp>
      <p:sp>
        <p:nvSpPr>
          <p:cNvPr id="2" name="灯片编号占位符 1"/>
          <p:cNvSpPr>
            <a:spLocks noGrp="1"/>
          </p:cNvSpPr>
          <p:nvPr>
            <p:ph type="sldNum" sz="quarter" idx="12"/>
          </p:nvPr>
        </p:nvSpPr>
        <p:spPr/>
        <p:txBody>
          <a:bodyPr/>
          <a:lstStyle/>
          <a:p>
            <a:pPr>
              <a:defRPr/>
            </a:pPr>
            <a:fld id="{703631EF-C53C-446D-9814-6BF818FDD70E}" type="slidenum">
              <a:rPr lang="en-US" altLang="zh-CN" smtClean="0"/>
              <a:pPr>
                <a:defRPr/>
              </a:pPr>
              <a:t>8</a:t>
            </a:fld>
            <a:endParaRPr lang="en-US" altLang="zh-CN"/>
          </a:p>
        </p:txBody>
      </p:sp>
    </p:spTree>
    <p:extLst>
      <p:ext uri="{BB962C8B-B14F-4D97-AF65-F5344CB8AC3E}">
        <p14:creationId xmlns:p14="http://schemas.microsoft.com/office/powerpoint/2010/main" val="16157171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E2A4752E-CB19-45D7-A50F-38579156723E}" type="slidenum">
              <a:rPr lang="en-US" altLang="zh-CN" smtClean="0"/>
              <a:pPr>
                <a:defRPr/>
              </a:pPr>
              <a:t>9</a:t>
            </a:fld>
            <a:endParaRPr lang="en-US" altLang="zh-CN"/>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4141</TotalTime>
  <Words>1874</Words>
  <Application>Microsoft Office PowerPoint</Application>
  <PresentationFormat>全屏显示(4:3)</PresentationFormat>
  <Paragraphs>222</Paragraphs>
  <Slides>43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43</vt:i4>
      </vt:variant>
    </vt:vector>
  </HeadingPairs>
  <TitlesOfParts>
    <vt:vector size="59" baseType="lpstr">
      <vt:lpstr>Dotum</vt:lpstr>
      <vt:lpstr>DotumChe</vt:lpstr>
      <vt:lpstr>黑体</vt:lpstr>
      <vt:lpstr>楷体</vt:lpstr>
      <vt:lpstr>隶书</vt:lpstr>
      <vt:lpstr>宋体</vt:lpstr>
      <vt:lpstr>幼圆</vt:lpstr>
      <vt:lpstr>Arial</vt:lpstr>
      <vt:lpstr>Calibri</vt:lpstr>
      <vt:lpstr>Constantia</vt:lpstr>
      <vt:lpstr>Courier New</vt:lpstr>
      <vt:lpstr>Tahoma</vt:lpstr>
      <vt:lpstr>Times New Roman</vt:lpstr>
      <vt:lpstr>Wingdings</vt:lpstr>
      <vt:lpstr>Wingdings 2</vt:lpstr>
      <vt:lpstr>流畅</vt:lpstr>
      <vt:lpstr>PowerPoint 演示文稿</vt:lpstr>
      <vt:lpstr>     </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ecust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液压动力元件</dc:title>
  <dc:creator>wq</dc:creator>
  <cp:lastModifiedBy>wangqiang</cp:lastModifiedBy>
  <cp:revision>308</cp:revision>
  <dcterms:created xsi:type="dcterms:W3CDTF">2003-09-25T00:33:31Z</dcterms:created>
  <dcterms:modified xsi:type="dcterms:W3CDTF">2016-10-04T01:17:33Z</dcterms:modified>
</cp:coreProperties>
</file>